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1"/>
  </p:notesMasterIdLst>
  <p:sldIdLst>
    <p:sldId id="256" r:id="rId2"/>
    <p:sldId id="257" r:id="rId3"/>
    <p:sldId id="258" r:id="rId4"/>
    <p:sldId id="259" r:id="rId5"/>
    <p:sldId id="260" r:id="rId6"/>
    <p:sldId id="335" r:id="rId7"/>
    <p:sldId id="261" r:id="rId8"/>
    <p:sldId id="262" r:id="rId9"/>
    <p:sldId id="263" r:id="rId10"/>
    <p:sldId id="264" r:id="rId11"/>
    <p:sldId id="265" r:id="rId12"/>
    <p:sldId id="330" r:id="rId13"/>
    <p:sldId id="328" r:id="rId14"/>
    <p:sldId id="329" r:id="rId15"/>
    <p:sldId id="331" r:id="rId16"/>
    <p:sldId id="332" r:id="rId17"/>
    <p:sldId id="333" r:id="rId18"/>
    <p:sldId id="266" r:id="rId19"/>
    <p:sldId id="267" r:id="rId20"/>
    <p:sldId id="297" r:id="rId21"/>
    <p:sldId id="298" r:id="rId22"/>
    <p:sldId id="299" r:id="rId23"/>
    <p:sldId id="301" r:id="rId24"/>
    <p:sldId id="302" r:id="rId25"/>
    <p:sldId id="303" r:id="rId26"/>
    <p:sldId id="300" r:id="rId27"/>
    <p:sldId id="304" r:id="rId28"/>
    <p:sldId id="305" r:id="rId29"/>
    <p:sldId id="306" r:id="rId30"/>
    <p:sldId id="272" r:id="rId31"/>
    <p:sldId id="271" r:id="rId32"/>
    <p:sldId id="337" r:id="rId33"/>
    <p:sldId id="268" r:id="rId34"/>
    <p:sldId id="269" r:id="rId35"/>
    <p:sldId id="270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341" r:id="rId44"/>
    <p:sldId id="280" r:id="rId45"/>
    <p:sldId id="281" r:id="rId46"/>
    <p:sldId id="282" r:id="rId47"/>
    <p:sldId id="311" r:id="rId48"/>
    <p:sldId id="285" r:id="rId49"/>
    <p:sldId id="292" r:id="rId50"/>
    <p:sldId id="286" r:id="rId51"/>
    <p:sldId id="339" r:id="rId52"/>
    <p:sldId id="340" r:id="rId53"/>
    <p:sldId id="288" r:id="rId54"/>
    <p:sldId id="327" r:id="rId55"/>
    <p:sldId id="336" r:id="rId56"/>
    <p:sldId id="289" r:id="rId57"/>
    <p:sldId id="312" r:id="rId58"/>
    <p:sldId id="290" r:id="rId59"/>
    <p:sldId id="307" r:id="rId60"/>
    <p:sldId id="308" r:id="rId61"/>
    <p:sldId id="309" r:id="rId62"/>
    <p:sldId id="310" r:id="rId63"/>
    <p:sldId id="313" r:id="rId64"/>
    <p:sldId id="293" r:id="rId65"/>
    <p:sldId id="314" r:id="rId66"/>
    <p:sldId id="315" r:id="rId67"/>
    <p:sldId id="316" r:id="rId68"/>
    <p:sldId id="294" r:id="rId69"/>
    <p:sldId id="295" r:id="rId70"/>
    <p:sldId id="323" r:id="rId71"/>
    <p:sldId id="317" r:id="rId72"/>
    <p:sldId id="318" r:id="rId73"/>
    <p:sldId id="325" r:id="rId74"/>
    <p:sldId id="326" r:id="rId75"/>
    <p:sldId id="319" r:id="rId76"/>
    <p:sldId id="320" r:id="rId77"/>
    <p:sldId id="324" r:id="rId78"/>
    <p:sldId id="322" r:id="rId79"/>
    <p:sldId id="342" r:id="rId8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89041" autoAdjust="0"/>
  </p:normalViewPr>
  <p:slideViewPr>
    <p:cSldViewPr>
      <p:cViewPr varScale="1">
        <p:scale>
          <a:sx n="79" d="100"/>
          <a:sy n="79" d="100"/>
        </p:scale>
        <p:origin x="17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DD74E-EC7D-43A4-8184-406DD5772CC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EB8439-77E1-4073-B848-F1CAEE02E32A}">
      <dgm:prSet phldrT="[Text]"/>
      <dgm:spPr/>
      <dgm:t>
        <a:bodyPr/>
        <a:lstStyle/>
        <a:p>
          <a:r>
            <a:rPr lang="en-US" dirty="0"/>
            <a:t>Inactivity + inefficient satiety signals</a:t>
          </a:r>
        </a:p>
      </dgm:t>
    </dgm:pt>
    <dgm:pt modelId="{6E40118C-B0A1-4B3F-BED8-B270357AB888}" type="parTrans" cxnId="{42BE6948-D3D0-45D9-B209-717E392F34B0}">
      <dgm:prSet/>
      <dgm:spPr/>
      <dgm:t>
        <a:bodyPr/>
        <a:lstStyle/>
        <a:p>
          <a:endParaRPr lang="en-US"/>
        </a:p>
      </dgm:t>
    </dgm:pt>
    <dgm:pt modelId="{1E44B8E9-7C95-4720-AD84-DEBBD60F27B6}" type="sibTrans" cxnId="{42BE6948-D3D0-45D9-B209-717E392F34B0}">
      <dgm:prSet/>
      <dgm:spPr/>
      <dgm:t>
        <a:bodyPr/>
        <a:lstStyle/>
        <a:p>
          <a:endParaRPr lang="en-US"/>
        </a:p>
      </dgm:t>
    </dgm:pt>
    <dgm:pt modelId="{7F1BE94C-8E3E-441B-BEE3-33827D731B6F}">
      <dgm:prSet phldrT="[Text]"/>
      <dgm:spPr/>
      <dgm:t>
        <a:bodyPr/>
        <a:lstStyle/>
        <a:p>
          <a:r>
            <a:rPr lang="en-US" dirty="0"/>
            <a:t>Excess energy intake</a:t>
          </a:r>
        </a:p>
      </dgm:t>
    </dgm:pt>
    <dgm:pt modelId="{76EC937C-025E-48A8-B000-ADEA7808B212}" type="parTrans" cxnId="{CEF449CB-8613-4DA1-B99D-190AF058559B}">
      <dgm:prSet/>
      <dgm:spPr/>
      <dgm:t>
        <a:bodyPr/>
        <a:lstStyle/>
        <a:p>
          <a:endParaRPr lang="en-US"/>
        </a:p>
      </dgm:t>
    </dgm:pt>
    <dgm:pt modelId="{D47437ED-8244-444A-AE9F-E7BFC624277C}" type="sibTrans" cxnId="{CEF449CB-8613-4DA1-B99D-190AF058559B}">
      <dgm:prSet/>
      <dgm:spPr/>
      <dgm:t>
        <a:bodyPr/>
        <a:lstStyle/>
        <a:p>
          <a:endParaRPr lang="en-US"/>
        </a:p>
      </dgm:t>
    </dgm:pt>
    <dgm:pt modelId="{3D0984FA-D054-410D-89EC-8E8372F94FB2}">
      <dgm:prSet phldrT="[Text]"/>
      <dgm:spPr/>
      <dgm:t>
        <a:bodyPr/>
        <a:lstStyle/>
        <a:p>
          <a:r>
            <a:rPr lang="en-US" dirty="0"/>
            <a:t>Weight gain</a:t>
          </a:r>
        </a:p>
      </dgm:t>
    </dgm:pt>
    <dgm:pt modelId="{980B0083-ECB3-49A7-A4F3-7DC3B1D58216}" type="parTrans" cxnId="{8FF9F771-88FF-4779-9E6D-994B841D10B7}">
      <dgm:prSet/>
      <dgm:spPr/>
      <dgm:t>
        <a:bodyPr/>
        <a:lstStyle/>
        <a:p>
          <a:endParaRPr lang="en-US"/>
        </a:p>
      </dgm:t>
    </dgm:pt>
    <dgm:pt modelId="{C8D7A808-55D5-4013-864C-879A20772E6D}" type="sibTrans" cxnId="{8FF9F771-88FF-4779-9E6D-994B841D10B7}">
      <dgm:prSet/>
      <dgm:spPr/>
      <dgm:t>
        <a:bodyPr/>
        <a:lstStyle/>
        <a:p>
          <a:endParaRPr lang="en-US"/>
        </a:p>
      </dgm:t>
    </dgm:pt>
    <dgm:pt modelId="{43C35D6A-C5CA-4BA7-BC33-AC6278BB9077}" type="pres">
      <dgm:prSet presAssocID="{944DD74E-EC7D-43A4-8184-406DD5772CC3}" presName="linearFlow" presStyleCnt="0">
        <dgm:presLayoutVars>
          <dgm:resizeHandles val="exact"/>
        </dgm:presLayoutVars>
      </dgm:prSet>
      <dgm:spPr/>
    </dgm:pt>
    <dgm:pt modelId="{7DC17FC7-9604-47F0-844E-7120D3DA78C6}" type="pres">
      <dgm:prSet presAssocID="{FAEB8439-77E1-4073-B848-F1CAEE02E32A}" presName="node" presStyleLbl="node1" presStyleIdx="0" presStyleCnt="3">
        <dgm:presLayoutVars>
          <dgm:bulletEnabled val="1"/>
        </dgm:presLayoutVars>
      </dgm:prSet>
      <dgm:spPr/>
    </dgm:pt>
    <dgm:pt modelId="{0570EB56-7F5B-4F3F-B3B7-897B7421E0A7}" type="pres">
      <dgm:prSet presAssocID="{1E44B8E9-7C95-4720-AD84-DEBBD60F27B6}" presName="sibTrans" presStyleLbl="sibTrans2D1" presStyleIdx="0" presStyleCnt="2"/>
      <dgm:spPr/>
    </dgm:pt>
    <dgm:pt modelId="{25BE60B4-D08D-45CA-94B5-FBCEE5DC62CD}" type="pres">
      <dgm:prSet presAssocID="{1E44B8E9-7C95-4720-AD84-DEBBD60F27B6}" presName="connectorText" presStyleLbl="sibTrans2D1" presStyleIdx="0" presStyleCnt="2"/>
      <dgm:spPr/>
    </dgm:pt>
    <dgm:pt modelId="{F7EF9185-6BFD-47E3-85C6-A9514C9DA73C}" type="pres">
      <dgm:prSet presAssocID="{7F1BE94C-8E3E-441B-BEE3-33827D731B6F}" presName="node" presStyleLbl="node1" presStyleIdx="1" presStyleCnt="3">
        <dgm:presLayoutVars>
          <dgm:bulletEnabled val="1"/>
        </dgm:presLayoutVars>
      </dgm:prSet>
      <dgm:spPr/>
    </dgm:pt>
    <dgm:pt modelId="{0D55E79F-501F-4B2F-995D-E0E5C559BA52}" type="pres">
      <dgm:prSet presAssocID="{D47437ED-8244-444A-AE9F-E7BFC624277C}" presName="sibTrans" presStyleLbl="sibTrans2D1" presStyleIdx="1" presStyleCnt="2"/>
      <dgm:spPr/>
    </dgm:pt>
    <dgm:pt modelId="{04C8BDF9-2585-4807-8AB9-421CE0CCCA1A}" type="pres">
      <dgm:prSet presAssocID="{D47437ED-8244-444A-AE9F-E7BFC624277C}" presName="connectorText" presStyleLbl="sibTrans2D1" presStyleIdx="1" presStyleCnt="2"/>
      <dgm:spPr/>
    </dgm:pt>
    <dgm:pt modelId="{2ADE8BA9-E8CF-49A1-A546-43E7FE057ECA}" type="pres">
      <dgm:prSet presAssocID="{3D0984FA-D054-410D-89EC-8E8372F94FB2}" presName="node" presStyleLbl="node1" presStyleIdx="2" presStyleCnt="3">
        <dgm:presLayoutVars>
          <dgm:bulletEnabled val="1"/>
        </dgm:presLayoutVars>
      </dgm:prSet>
      <dgm:spPr/>
    </dgm:pt>
  </dgm:ptLst>
  <dgm:cxnLst>
    <dgm:cxn modelId="{4564C72B-68F7-409C-AD38-238C190B5015}" type="presOf" srcId="{D47437ED-8244-444A-AE9F-E7BFC624277C}" destId="{0D55E79F-501F-4B2F-995D-E0E5C559BA52}" srcOrd="0" destOrd="0" presId="urn:microsoft.com/office/officeart/2005/8/layout/process2"/>
    <dgm:cxn modelId="{C98ED72B-17C1-47B5-A7E2-E0D83DADEC95}" type="presOf" srcId="{1E44B8E9-7C95-4720-AD84-DEBBD60F27B6}" destId="{25BE60B4-D08D-45CA-94B5-FBCEE5DC62CD}" srcOrd="1" destOrd="0" presId="urn:microsoft.com/office/officeart/2005/8/layout/process2"/>
    <dgm:cxn modelId="{42BE6948-D3D0-45D9-B209-717E392F34B0}" srcId="{944DD74E-EC7D-43A4-8184-406DD5772CC3}" destId="{FAEB8439-77E1-4073-B848-F1CAEE02E32A}" srcOrd="0" destOrd="0" parTransId="{6E40118C-B0A1-4B3F-BED8-B270357AB888}" sibTransId="{1E44B8E9-7C95-4720-AD84-DEBBD60F27B6}"/>
    <dgm:cxn modelId="{8FF9F771-88FF-4779-9E6D-994B841D10B7}" srcId="{944DD74E-EC7D-43A4-8184-406DD5772CC3}" destId="{3D0984FA-D054-410D-89EC-8E8372F94FB2}" srcOrd="2" destOrd="0" parTransId="{980B0083-ECB3-49A7-A4F3-7DC3B1D58216}" sibTransId="{C8D7A808-55D5-4013-864C-879A20772E6D}"/>
    <dgm:cxn modelId="{8BA335A0-7EC7-42A1-90C6-B3237A615DF0}" type="presOf" srcId="{FAEB8439-77E1-4073-B848-F1CAEE02E32A}" destId="{7DC17FC7-9604-47F0-844E-7120D3DA78C6}" srcOrd="0" destOrd="0" presId="urn:microsoft.com/office/officeart/2005/8/layout/process2"/>
    <dgm:cxn modelId="{B4B5C7AA-3D04-4B8F-8AFD-FD3877409CA0}" type="presOf" srcId="{D47437ED-8244-444A-AE9F-E7BFC624277C}" destId="{04C8BDF9-2585-4807-8AB9-421CE0CCCA1A}" srcOrd="1" destOrd="0" presId="urn:microsoft.com/office/officeart/2005/8/layout/process2"/>
    <dgm:cxn modelId="{1AF194BC-3780-479F-A2A7-48AF5460F632}" type="presOf" srcId="{1E44B8E9-7C95-4720-AD84-DEBBD60F27B6}" destId="{0570EB56-7F5B-4F3F-B3B7-897B7421E0A7}" srcOrd="0" destOrd="0" presId="urn:microsoft.com/office/officeart/2005/8/layout/process2"/>
    <dgm:cxn modelId="{9A7A83C6-5100-4880-AE2F-352C92122BB9}" type="presOf" srcId="{3D0984FA-D054-410D-89EC-8E8372F94FB2}" destId="{2ADE8BA9-E8CF-49A1-A546-43E7FE057ECA}" srcOrd="0" destOrd="0" presId="urn:microsoft.com/office/officeart/2005/8/layout/process2"/>
    <dgm:cxn modelId="{CEF449CB-8613-4DA1-B99D-190AF058559B}" srcId="{944DD74E-EC7D-43A4-8184-406DD5772CC3}" destId="{7F1BE94C-8E3E-441B-BEE3-33827D731B6F}" srcOrd="1" destOrd="0" parTransId="{76EC937C-025E-48A8-B000-ADEA7808B212}" sibTransId="{D47437ED-8244-444A-AE9F-E7BFC624277C}"/>
    <dgm:cxn modelId="{C8F573CC-0CB1-4BFF-A0D4-CD02232884BE}" type="presOf" srcId="{7F1BE94C-8E3E-441B-BEE3-33827D731B6F}" destId="{F7EF9185-6BFD-47E3-85C6-A9514C9DA73C}" srcOrd="0" destOrd="0" presId="urn:microsoft.com/office/officeart/2005/8/layout/process2"/>
    <dgm:cxn modelId="{AC1198E6-26AF-4B60-9E51-677021E21979}" type="presOf" srcId="{944DD74E-EC7D-43A4-8184-406DD5772CC3}" destId="{43C35D6A-C5CA-4BA7-BC33-AC6278BB9077}" srcOrd="0" destOrd="0" presId="urn:microsoft.com/office/officeart/2005/8/layout/process2"/>
    <dgm:cxn modelId="{D706B87F-BB4A-4795-98F3-4B88CBC75C0A}" type="presParOf" srcId="{43C35D6A-C5CA-4BA7-BC33-AC6278BB9077}" destId="{7DC17FC7-9604-47F0-844E-7120D3DA78C6}" srcOrd="0" destOrd="0" presId="urn:microsoft.com/office/officeart/2005/8/layout/process2"/>
    <dgm:cxn modelId="{17263AC4-71C8-4E5C-80FC-B837DE8E1D7E}" type="presParOf" srcId="{43C35D6A-C5CA-4BA7-BC33-AC6278BB9077}" destId="{0570EB56-7F5B-4F3F-B3B7-897B7421E0A7}" srcOrd="1" destOrd="0" presId="urn:microsoft.com/office/officeart/2005/8/layout/process2"/>
    <dgm:cxn modelId="{B9D42617-EBBF-4509-97E9-2D1346CE3393}" type="presParOf" srcId="{0570EB56-7F5B-4F3F-B3B7-897B7421E0A7}" destId="{25BE60B4-D08D-45CA-94B5-FBCEE5DC62CD}" srcOrd="0" destOrd="0" presId="urn:microsoft.com/office/officeart/2005/8/layout/process2"/>
    <dgm:cxn modelId="{84D441DE-7667-4020-A399-530ABEFE5A75}" type="presParOf" srcId="{43C35D6A-C5CA-4BA7-BC33-AC6278BB9077}" destId="{F7EF9185-6BFD-47E3-85C6-A9514C9DA73C}" srcOrd="2" destOrd="0" presId="urn:microsoft.com/office/officeart/2005/8/layout/process2"/>
    <dgm:cxn modelId="{77AF3CF5-1CB2-40E8-9DD3-77F2963579C7}" type="presParOf" srcId="{43C35D6A-C5CA-4BA7-BC33-AC6278BB9077}" destId="{0D55E79F-501F-4B2F-995D-E0E5C559BA52}" srcOrd="3" destOrd="0" presId="urn:microsoft.com/office/officeart/2005/8/layout/process2"/>
    <dgm:cxn modelId="{C7F3393F-F2E8-4C05-8D0C-28539347A5F9}" type="presParOf" srcId="{0D55E79F-501F-4B2F-995D-E0E5C559BA52}" destId="{04C8BDF9-2585-4807-8AB9-421CE0CCCA1A}" srcOrd="0" destOrd="0" presId="urn:microsoft.com/office/officeart/2005/8/layout/process2"/>
    <dgm:cxn modelId="{CBBF1AFE-9E6A-4994-872B-A32F535E7359}" type="presParOf" srcId="{43C35D6A-C5CA-4BA7-BC33-AC6278BB9077}" destId="{2ADE8BA9-E8CF-49A1-A546-43E7FE057EC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E9BA61-187D-4767-8C01-EF33E0784CCF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04B9C2-38E2-4A13-ADFC-AC0F445BD2E2}">
      <dgm:prSet phldrT="[Text]"/>
      <dgm:spPr/>
      <dgm:t>
        <a:bodyPr/>
        <a:lstStyle/>
        <a:p>
          <a:r>
            <a:rPr lang="en-US" dirty="0"/>
            <a:t>Adequate energy intake</a:t>
          </a:r>
        </a:p>
      </dgm:t>
    </dgm:pt>
    <dgm:pt modelId="{C353DD35-1345-4807-98A3-3D5A32E64B41}" type="parTrans" cxnId="{A8D8B761-02A3-4DBB-B8BA-9CC750043103}">
      <dgm:prSet/>
      <dgm:spPr/>
      <dgm:t>
        <a:bodyPr/>
        <a:lstStyle/>
        <a:p>
          <a:endParaRPr lang="en-US"/>
        </a:p>
      </dgm:t>
    </dgm:pt>
    <dgm:pt modelId="{BAF9E613-CFEB-45BA-B09D-CA5EAD3AACB3}" type="sibTrans" cxnId="{A8D8B761-02A3-4DBB-B8BA-9CC750043103}">
      <dgm:prSet/>
      <dgm:spPr/>
      <dgm:t>
        <a:bodyPr/>
        <a:lstStyle/>
        <a:p>
          <a:endParaRPr lang="en-US"/>
        </a:p>
      </dgm:t>
    </dgm:pt>
    <dgm:pt modelId="{273F12BF-67C3-4DB5-A3B2-71449AE86C1B}">
      <dgm:prSet phldrT="[Text]"/>
      <dgm:spPr/>
      <dgm:t>
        <a:bodyPr/>
        <a:lstStyle/>
        <a:p>
          <a:r>
            <a:rPr lang="en-US" dirty="0"/>
            <a:t>Weight maintenance</a:t>
          </a:r>
        </a:p>
      </dgm:t>
    </dgm:pt>
    <dgm:pt modelId="{CACA076B-B1DA-428F-8377-9B04545597C5}" type="parTrans" cxnId="{DFC34AA5-B9B5-4AB0-A11A-C38BD4F5EFD9}">
      <dgm:prSet/>
      <dgm:spPr/>
      <dgm:t>
        <a:bodyPr/>
        <a:lstStyle/>
        <a:p>
          <a:endParaRPr lang="en-US"/>
        </a:p>
      </dgm:t>
    </dgm:pt>
    <dgm:pt modelId="{25B30A2C-45CD-41A3-B21C-1C10652591DE}" type="sibTrans" cxnId="{DFC34AA5-B9B5-4AB0-A11A-C38BD4F5EFD9}">
      <dgm:prSet/>
      <dgm:spPr/>
      <dgm:t>
        <a:bodyPr/>
        <a:lstStyle/>
        <a:p>
          <a:endParaRPr lang="en-US"/>
        </a:p>
      </dgm:t>
    </dgm:pt>
    <dgm:pt modelId="{3E581C2C-F233-4607-8E57-2FEB4C10C5C3}">
      <dgm:prSet phldrT="[Text]"/>
      <dgm:spPr/>
      <dgm:t>
        <a:bodyPr/>
        <a:lstStyle/>
        <a:p>
          <a:r>
            <a:rPr lang="en-US" dirty="0"/>
            <a:t>Weight loss</a:t>
          </a:r>
        </a:p>
      </dgm:t>
    </dgm:pt>
    <dgm:pt modelId="{7D2D4334-5FA9-4015-9784-72301DE36002}" type="parTrans" cxnId="{B68DFCFD-7806-429C-8979-148B682E5EFB}">
      <dgm:prSet/>
      <dgm:spPr/>
      <dgm:t>
        <a:bodyPr/>
        <a:lstStyle/>
        <a:p>
          <a:endParaRPr lang="en-US"/>
        </a:p>
      </dgm:t>
    </dgm:pt>
    <dgm:pt modelId="{00F9EA1B-A904-40EB-88A6-125C2724BE18}" type="sibTrans" cxnId="{B68DFCFD-7806-429C-8979-148B682E5EFB}">
      <dgm:prSet/>
      <dgm:spPr/>
      <dgm:t>
        <a:bodyPr/>
        <a:lstStyle/>
        <a:p>
          <a:endParaRPr lang="en-US"/>
        </a:p>
      </dgm:t>
    </dgm:pt>
    <dgm:pt modelId="{CF41EC06-80BE-45C8-BAC0-5B23A2EA7A7B}">
      <dgm:prSet phldrT="[Text]"/>
      <dgm:spPr/>
      <dgm:t>
        <a:bodyPr/>
        <a:lstStyle/>
        <a:p>
          <a:r>
            <a:rPr lang="en-US" dirty="0"/>
            <a:t>Activity + efficient hunger signals</a:t>
          </a:r>
        </a:p>
      </dgm:t>
    </dgm:pt>
    <dgm:pt modelId="{74EF7C78-E881-4A7D-8FC6-8FA53A5D1177}" type="sibTrans" cxnId="{F316F611-DECF-4CBA-9596-AB1DD68A0BAF}">
      <dgm:prSet/>
      <dgm:spPr/>
      <dgm:t>
        <a:bodyPr/>
        <a:lstStyle/>
        <a:p>
          <a:endParaRPr lang="en-US"/>
        </a:p>
      </dgm:t>
    </dgm:pt>
    <dgm:pt modelId="{7AA98070-821C-4885-93EE-839A57EB4D73}" type="parTrans" cxnId="{F316F611-DECF-4CBA-9596-AB1DD68A0BAF}">
      <dgm:prSet/>
      <dgm:spPr/>
      <dgm:t>
        <a:bodyPr/>
        <a:lstStyle/>
        <a:p>
          <a:endParaRPr lang="en-US"/>
        </a:p>
      </dgm:t>
    </dgm:pt>
    <dgm:pt modelId="{4BC83DC4-21A4-45D1-AB9A-FBFD36BCD372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Controlled energy intake to achieve deficit</a:t>
          </a:r>
        </a:p>
      </dgm:t>
    </dgm:pt>
    <dgm:pt modelId="{6E45F814-361A-4CB3-B31D-2DC581FDE753}" type="sibTrans" cxnId="{F57F2B1C-3229-4B2B-AC1E-7D3F852F366C}">
      <dgm:prSet/>
      <dgm:spPr/>
      <dgm:t>
        <a:bodyPr/>
        <a:lstStyle/>
        <a:p>
          <a:endParaRPr lang="en-US"/>
        </a:p>
      </dgm:t>
    </dgm:pt>
    <dgm:pt modelId="{183F341C-59A6-488E-8147-5C208506C488}" type="parTrans" cxnId="{F57F2B1C-3229-4B2B-AC1E-7D3F852F366C}">
      <dgm:prSet/>
      <dgm:spPr/>
      <dgm:t>
        <a:bodyPr/>
        <a:lstStyle/>
        <a:p>
          <a:endParaRPr lang="en-US"/>
        </a:p>
      </dgm:t>
    </dgm:pt>
    <dgm:pt modelId="{E2AE0AC2-9638-40EE-BCFA-338CE15C6240}" type="pres">
      <dgm:prSet presAssocID="{83E9BA61-187D-4767-8C01-EF33E0784CCF}" presName="Name0" presStyleCnt="0">
        <dgm:presLayoutVars>
          <dgm:dir/>
          <dgm:animLvl val="lvl"/>
          <dgm:resizeHandles val="exact"/>
        </dgm:presLayoutVars>
      </dgm:prSet>
      <dgm:spPr/>
    </dgm:pt>
    <dgm:pt modelId="{B5410920-4EC4-4C5F-BE52-BD3ABB5F3E98}" type="pres">
      <dgm:prSet presAssocID="{CF41EC06-80BE-45C8-BAC0-5B23A2EA7A7B}" presName="vertFlow" presStyleCnt="0"/>
      <dgm:spPr/>
    </dgm:pt>
    <dgm:pt modelId="{520B7EDA-EA93-4948-9499-6CB6168F92A9}" type="pres">
      <dgm:prSet presAssocID="{CF41EC06-80BE-45C8-BAC0-5B23A2EA7A7B}" presName="header" presStyleLbl="node1" presStyleIdx="0" presStyleCnt="2" custScaleX="65799" custScaleY="185690" custLinFactY="-1367" custLinFactNeighborX="52410" custLinFactNeighborY="-100000"/>
      <dgm:spPr/>
    </dgm:pt>
    <dgm:pt modelId="{0EA09D0C-66AB-4BEC-8B5C-09956D7D3451}" type="pres">
      <dgm:prSet presAssocID="{C353DD35-1345-4807-98A3-3D5A32E64B41}" presName="parTrans" presStyleLbl="sibTrans2D1" presStyleIdx="0" presStyleCnt="3"/>
      <dgm:spPr/>
    </dgm:pt>
    <dgm:pt modelId="{F59F05E9-AB15-4A6F-B413-8E6379D8C0D5}" type="pres">
      <dgm:prSet presAssocID="{A104B9C2-38E2-4A13-ADFC-AC0F445BD2E2}" presName="child" presStyleLbl="alignAccFollowNode1" presStyleIdx="0" presStyleCnt="3">
        <dgm:presLayoutVars>
          <dgm:chMax val="0"/>
          <dgm:bulletEnabled val="1"/>
        </dgm:presLayoutVars>
      </dgm:prSet>
      <dgm:spPr/>
    </dgm:pt>
    <dgm:pt modelId="{B1990E57-6A42-4736-B162-A4B838CA8520}" type="pres">
      <dgm:prSet presAssocID="{BAF9E613-CFEB-45BA-B09D-CA5EAD3AACB3}" presName="sibTrans" presStyleLbl="sibTrans2D1" presStyleIdx="1" presStyleCnt="3"/>
      <dgm:spPr/>
    </dgm:pt>
    <dgm:pt modelId="{654C8831-295F-4CC6-8124-93A69E539BD3}" type="pres">
      <dgm:prSet presAssocID="{273F12BF-67C3-4DB5-A3B2-71449AE86C1B}" presName="child" presStyleLbl="alignAccFollowNode1" presStyleIdx="1" presStyleCnt="3">
        <dgm:presLayoutVars>
          <dgm:chMax val="0"/>
          <dgm:bulletEnabled val="1"/>
        </dgm:presLayoutVars>
      </dgm:prSet>
      <dgm:spPr/>
    </dgm:pt>
    <dgm:pt modelId="{333B4446-4A63-4C01-B8DB-7ED2FBBA60D9}" type="pres">
      <dgm:prSet presAssocID="{CF41EC06-80BE-45C8-BAC0-5B23A2EA7A7B}" presName="hSp" presStyleCnt="0"/>
      <dgm:spPr/>
    </dgm:pt>
    <dgm:pt modelId="{691FA17B-533C-4F1F-9E1F-7402C3313898}" type="pres">
      <dgm:prSet presAssocID="{4BC83DC4-21A4-45D1-AB9A-FBFD36BCD372}" presName="vertFlow" presStyleCnt="0"/>
      <dgm:spPr/>
    </dgm:pt>
    <dgm:pt modelId="{BA5EB8DD-D944-45E3-A8B7-4CC20B3AC6CA}" type="pres">
      <dgm:prSet presAssocID="{4BC83DC4-21A4-45D1-AB9A-FBFD36BCD372}" presName="header" presStyleLbl="node1" presStyleIdx="1" presStyleCnt="2" custLinFactY="150704" custLinFactNeighborX="-1644" custLinFactNeighborY="200000"/>
      <dgm:spPr/>
    </dgm:pt>
    <dgm:pt modelId="{77905544-F8B0-4A91-A577-0E62DAA90C78}" type="pres">
      <dgm:prSet presAssocID="{7D2D4334-5FA9-4015-9784-72301DE36002}" presName="parTrans" presStyleLbl="sibTrans2D1" presStyleIdx="2" presStyleCnt="3"/>
      <dgm:spPr/>
    </dgm:pt>
    <dgm:pt modelId="{02F178A7-E018-4386-BF7D-CF5AB8674C5D}" type="pres">
      <dgm:prSet presAssocID="{3E581C2C-F233-4607-8E57-2FEB4C10C5C3}" presName="child" presStyleLbl="alignAccFollowNode1" presStyleIdx="2" presStyleCnt="3" custLinFactY="154951" custLinFactNeighborX="-1644" custLinFactNeighborY="200000">
        <dgm:presLayoutVars>
          <dgm:chMax val="0"/>
          <dgm:bulletEnabled val="1"/>
        </dgm:presLayoutVars>
      </dgm:prSet>
      <dgm:spPr/>
    </dgm:pt>
  </dgm:ptLst>
  <dgm:cxnLst>
    <dgm:cxn modelId="{85EBEC04-228D-4E52-9F21-F288F0DF2F40}" type="presOf" srcId="{CF41EC06-80BE-45C8-BAC0-5B23A2EA7A7B}" destId="{520B7EDA-EA93-4948-9499-6CB6168F92A9}" srcOrd="0" destOrd="0" presId="urn:microsoft.com/office/officeart/2005/8/layout/lProcess1"/>
    <dgm:cxn modelId="{F316F611-DECF-4CBA-9596-AB1DD68A0BAF}" srcId="{83E9BA61-187D-4767-8C01-EF33E0784CCF}" destId="{CF41EC06-80BE-45C8-BAC0-5B23A2EA7A7B}" srcOrd="0" destOrd="0" parTransId="{7AA98070-821C-4885-93EE-839A57EB4D73}" sibTransId="{74EF7C78-E881-4A7D-8FC6-8FA53A5D1177}"/>
    <dgm:cxn modelId="{D505581B-D68B-4BD2-82D6-DF4642A88725}" type="presOf" srcId="{A104B9C2-38E2-4A13-ADFC-AC0F445BD2E2}" destId="{F59F05E9-AB15-4A6F-B413-8E6379D8C0D5}" srcOrd="0" destOrd="0" presId="urn:microsoft.com/office/officeart/2005/8/layout/lProcess1"/>
    <dgm:cxn modelId="{F57F2B1C-3229-4B2B-AC1E-7D3F852F366C}" srcId="{83E9BA61-187D-4767-8C01-EF33E0784CCF}" destId="{4BC83DC4-21A4-45D1-AB9A-FBFD36BCD372}" srcOrd="1" destOrd="0" parTransId="{183F341C-59A6-488E-8147-5C208506C488}" sibTransId="{6E45F814-361A-4CB3-B31D-2DC581FDE753}"/>
    <dgm:cxn modelId="{27240B28-A251-497C-AFC6-3C28BD5EC8B8}" type="presOf" srcId="{7D2D4334-5FA9-4015-9784-72301DE36002}" destId="{77905544-F8B0-4A91-A577-0E62DAA90C78}" srcOrd="0" destOrd="0" presId="urn:microsoft.com/office/officeart/2005/8/layout/lProcess1"/>
    <dgm:cxn modelId="{4FD8543D-798D-4B96-915B-EB256278EA9B}" type="presOf" srcId="{C353DD35-1345-4807-98A3-3D5A32E64B41}" destId="{0EA09D0C-66AB-4BEC-8B5C-09956D7D3451}" srcOrd="0" destOrd="0" presId="urn:microsoft.com/office/officeart/2005/8/layout/lProcess1"/>
    <dgm:cxn modelId="{A8D8B761-02A3-4DBB-B8BA-9CC750043103}" srcId="{CF41EC06-80BE-45C8-BAC0-5B23A2EA7A7B}" destId="{A104B9C2-38E2-4A13-ADFC-AC0F445BD2E2}" srcOrd="0" destOrd="0" parTransId="{C353DD35-1345-4807-98A3-3D5A32E64B41}" sibTransId="{BAF9E613-CFEB-45BA-B09D-CA5EAD3AACB3}"/>
    <dgm:cxn modelId="{ED7BA743-2BFB-4C9F-8640-73338A8E54BC}" type="presOf" srcId="{4BC83DC4-21A4-45D1-AB9A-FBFD36BCD372}" destId="{BA5EB8DD-D944-45E3-A8B7-4CC20B3AC6CA}" srcOrd="0" destOrd="0" presId="urn:microsoft.com/office/officeart/2005/8/layout/lProcess1"/>
    <dgm:cxn modelId="{21C94C75-B41D-4F45-B22E-D97E5A97D782}" type="presOf" srcId="{273F12BF-67C3-4DB5-A3B2-71449AE86C1B}" destId="{654C8831-295F-4CC6-8124-93A69E539BD3}" srcOrd="0" destOrd="0" presId="urn:microsoft.com/office/officeart/2005/8/layout/lProcess1"/>
    <dgm:cxn modelId="{2A9DB778-6849-439F-B960-50243D0C31EB}" type="presOf" srcId="{BAF9E613-CFEB-45BA-B09D-CA5EAD3AACB3}" destId="{B1990E57-6A42-4736-B162-A4B838CA8520}" srcOrd="0" destOrd="0" presId="urn:microsoft.com/office/officeart/2005/8/layout/lProcess1"/>
    <dgm:cxn modelId="{FB69E688-8925-421D-8402-B04D6AE772CE}" type="presOf" srcId="{3E581C2C-F233-4607-8E57-2FEB4C10C5C3}" destId="{02F178A7-E018-4386-BF7D-CF5AB8674C5D}" srcOrd="0" destOrd="0" presId="urn:microsoft.com/office/officeart/2005/8/layout/lProcess1"/>
    <dgm:cxn modelId="{DFC34AA5-B9B5-4AB0-A11A-C38BD4F5EFD9}" srcId="{CF41EC06-80BE-45C8-BAC0-5B23A2EA7A7B}" destId="{273F12BF-67C3-4DB5-A3B2-71449AE86C1B}" srcOrd="1" destOrd="0" parTransId="{CACA076B-B1DA-428F-8377-9B04545597C5}" sibTransId="{25B30A2C-45CD-41A3-B21C-1C10652591DE}"/>
    <dgm:cxn modelId="{B02D3BB3-3231-43D2-A59C-943F7EE1838D}" type="presOf" srcId="{83E9BA61-187D-4767-8C01-EF33E0784CCF}" destId="{E2AE0AC2-9638-40EE-BCFA-338CE15C6240}" srcOrd="0" destOrd="0" presId="urn:microsoft.com/office/officeart/2005/8/layout/lProcess1"/>
    <dgm:cxn modelId="{B68DFCFD-7806-429C-8979-148B682E5EFB}" srcId="{4BC83DC4-21A4-45D1-AB9A-FBFD36BCD372}" destId="{3E581C2C-F233-4607-8E57-2FEB4C10C5C3}" srcOrd="0" destOrd="0" parTransId="{7D2D4334-5FA9-4015-9784-72301DE36002}" sibTransId="{00F9EA1B-A904-40EB-88A6-125C2724BE18}"/>
    <dgm:cxn modelId="{1C8EE632-8DD3-4082-8409-E831AAD01AC3}" type="presParOf" srcId="{E2AE0AC2-9638-40EE-BCFA-338CE15C6240}" destId="{B5410920-4EC4-4C5F-BE52-BD3ABB5F3E98}" srcOrd="0" destOrd="0" presId="urn:microsoft.com/office/officeart/2005/8/layout/lProcess1"/>
    <dgm:cxn modelId="{371424DA-195B-4B3C-AB22-DAF389943E41}" type="presParOf" srcId="{B5410920-4EC4-4C5F-BE52-BD3ABB5F3E98}" destId="{520B7EDA-EA93-4948-9499-6CB6168F92A9}" srcOrd="0" destOrd="0" presId="urn:microsoft.com/office/officeart/2005/8/layout/lProcess1"/>
    <dgm:cxn modelId="{FB99797A-4794-4FAE-B30D-20FD83A2F8A1}" type="presParOf" srcId="{B5410920-4EC4-4C5F-BE52-BD3ABB5F3E98}" destId="{0EA09D0C-66AB-4BEC-8B5C-09956D7D3451}" srcOrd="1" destOrd="0" presId="urn:microsoft.com/office/officeart/2005/8/layout/lProcess1"/>
    <dgm:cxn modelId="{9BD0309E-FBBC-4CD4-A578-7F2896BDDF94}" type="presParOf" srcId="{B5410920-4EC4-4C5F-BE52-BD3ABB5F3E98}" destId="{F59F05E9-AB15-4A6F-B413-8E6379D8C0D5}" srcOrd="2" destOrd="0" presId="urn:microsoft.com/office/officeart/2005/8/layout/lProcess1"/>
    <dgm:cxn modelId="{D0759670-4E82-419D-9313-AA7E8105CB10}" type="presParOf" srcId="{B5410920-4EC4-4C5F-BE52-BD3ABB5F3E98}" destId="{B1990E57-6A42-4736-B162-A4B838CA8520}" srcOrd="3" destOrd="0" presId="urn:microsoft.com/office/officeart/2005/8/layout/lProcess1"/>
    <dgm:cxn modelId="{2ED75446-B596-4D67-B8F9-0520FC0994F6}" type="presParOf" srcId="{B5410920-4EC4-4C5F-BE52-BD3ABB5F3E98}" destId="{654C8831-295F-4CC6-8124-93A69E539BD3}" srcOrd="4" destOrd="0" presId="urn:microsoft.com/office/officeart/2005/8/layout/lProcess1"/>
    <dgm:cxn modelId="{ADBFC975-F460-45EC-B62D-CE6122119FB8}" type="presParOf" srcId="{E2AE0AC2-9638-40EE-BCFA-338CE15C6240}" destId="{333B4446-4A63-4C01-B8DB-7ED2FBBA60D9}" srcOrd="1" destOrd="0" presId="urn:microsoft.com/office/officeart/2005/8/layout/lProcess1"/>
    <dgm:cxn modelId="{0EB7DB69-E033-46AA-ABE2-2228381F3FB2}" type="presParOf" srcId="{E2AE0AC2-9638-40EE-BCFA-338CE15C6240}" destId="{691FA17B-533C-4F1F-9E1F-7402C3313898}" srcOrd="2" destOrd="0" presId="urn:microsoft.com/office/officeart/2005/8/layout/lProcess1"/>
    <dgm:cxn modelId="{F94068D3-614B-4256-B498-34091D20F4AF}" type="presParOf" srcId="{691FA17B-533C-4F1F-9E1F-7402C3313898}" destId="{BA5EB8DD-D944-45E3-A8B7-4CC20B3AC6CA}" srcOrd="0" destOrd="0" presId="urn:microsoft.com/office/officeart/2005/8/layout/lProcess1"/>
    <dgm:cxn modelId="{919B2554-C6E0-49BB-8874-EE9A7B897871}" type="presParOf" srcId="{691FA17B-533C-4F1F-9E1F-7402C3313898}" destId="{77905544-F8B0-4A91-A577-0E62DAA90C78}" srcOrd="1" destOrd="0" presId="urn:microsoft.com/office/officeart/2005/8/layout/lProcess1"/>
    <dgm:cxn modelId="{176D5E2C-B932-499A-9738-7E0F9DEB9CF2}" type="presParOf" srcId="{691FA17B-533C-4F1F-9E1F-7402C3313898}" destId="{02F178A7-E018-4386-BF7D-CF5AB8674C5D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C17FC7-9604-47F0-844E-7120D3DA78C6}">
      <dsp:nvSpPr>
        <dsp:cNvPr id="0" name=""/>
        <dsp:cNvSpPr/>
      </dsp:nvSpPr>
      <dsp:spPr>
        <a:xfrm>
          <a:off x="38100" y="0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Inactivity + inefficient satiety signals</a:t>
          </a:r>
        </a:p>
      </dsp:txBody>
      <dsp:txXfrm>
        <a:off x="67858" y="29758"/>
        <a:ext cx="1769284" cy="956484"/>
      </dsp:txXfrm>
    </dsp:sp>
    <dsp:sp modelId="{0570EB56-7F5B-4F3F-B3B7-897B7421E0A7}">
      <dsp:nvSpPr>
        <dsp:cNvPr id="0" name=""/>
        <dsp:cNvSpPr/>
      </dsp:nvSpPr>
      <dsp:spPr>
        <a:xfrm rot="5400000">
          <a:off x="762000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815340" y="1079499"/>
        <a:ext cx="274320" cy="266699"/>
      </dsp:txXfrm>
    </dsp:sp>
    <dsp:sp modelId="{F7EF9185-6BFD-47E3-85C6-A9514C9DA73C}">
      <dsp:nvSpPr>
        <dsp:cNvPr id="0" name=""/>
        <dsp:cNvSpPr/>
      </dsp:nvSpPr>
      <dsp:spPr>
        <a:xfrm>
          <a:off x="38100" y="1523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Excess energy intake</a:t>
          </a:r>
        </a:p>
      </dsp:txBody>
      <dsp:txXfrm>
        <a:off x="67858" y="1553757"/>
        <a:ext cx="1769284" cy="956484"/>
      </dsp:txXfrm>
    </dsp:sp>
    <dsp:sp modelId="{0D55E79F-501F-4B2F-995D-E0E5C559BA52}">
      <dsp:nvSpPr>
        <dsp:cNvPr id="0" name=""/>
        <dsp:cNvSpPr/>
      </dsp:nvSpPr>
      <dsp:spPr>
        <a:xfrm rot="5400000">
          <a:off x="761999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815339" y="2603499"/>
        <a:ext cx="274320" cy="266700"/>
      </dsp:txXfrm>
    </dsp:sp>
    <dsp:sp modelId="{2ADE8BA9-E8CF-49A1-A546-43E7FE057ECA}">
      <dsp:nvSpPr>
        <dsp:cNvPr id="0" name=""/>
        <dsp:cNvSpPr/>
      </dsp:nvSpPr>
      <dsp:spPr>
        <a:xfrm>
          <a:off x="38100" y="3047999"/>
          <a:ext cx="1828800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Weight gain</a:t>
          </a:r>
        </a:p>
      </dsp:txBody>
      <dsp:txXfrm>
        <a:off x="67858" y="3077757"/>
        <a:ext cx="1769284" cy="9564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0B7EDA-EA93-4948-9499-6CB6168F92A9}">
      <dsp:nvSpPr>
        <dsp:cNvPr id="0" name=""/>
        <dsp:cNvSpPr/>
      </dsp:nvSpPr>
      <dsp:spPr>
        <a:xfrm>
          <a:off x="1981201" y="152399"/>
          <a:ext cx="1872372" cy="13209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Activity + efficient hunger signals</a:t>
          </a:r>
        </a:p>
      </dsp:txBody>
      <dsp:txXfrm>
        <a:off x="2019892" y="191090"/>
        <a:ext cx="1794990" cy="1243613"/>
      </dsp:txXfrm>
    </dsp:sp>
    <dsp:sp modelId="{0EA09D0C-66AB-4BEC-8B5C-09956D7D3451}">
      <dsp:nvSpPr>
        <dsp:cNvPr id="0" name=""/>
        <dsp:cNvSpPr/>
      </dsp:nvSpPr>
      <dsp:spPr>
        <a:xfrm rot="8062919">
          <a:off x="1844957" y="1665000"/>
          <a:ext cx="355190" cy="1244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F05E9-AB15-4A6F-B413-8E6379D8C0D5}">
      <dsp:nvSpPr>
        <dsp:cNvPr id="0" name=""/>
        <dsp:cNvSpPr/>
      </dsp:nvSpPr>
      <dsp:spPr>
        <a:xfrm>
          <a:off x="3214" y="1981099"/>
          <a:ext cx="2845593" cy="7113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Adequate energy intake</a:t>
          </a:r>
        </a:p>
      </dsp:txBody>
      <dsp:txXfrm>
        <a:off x="24050" y="2001935"/>
        <a:ext cx="2803921" cy="669726"/>
      </dsp:txXfrm>
    </dsp:sp>
    <dsp:sp modelId="{B1990E57-6A42-4736-B162-A4B838CA8520}">
      <dsp:nvSpPr>
        <dsp:cNvPr id="0" name=""/>
        <dsp:cNvSpPr/>
      </dsp:nvSpPr>
      <dsp:spPr>
        <a:xfrm rot="5400000">
          <a:off x="1363764" y="2754745"/>
          <a:ext cx="124494" cy="1244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C8831-295F-4CC6-8124-93A69E539BD3}">
      <dsp:nvSpPr>
        <dsp:cNvPr id="0" name=""/>
        <dsp:cNvSpPr/>
      </dsp:nvSpPr>
      <dsp:spPr>
        <a:xfrm>
          <a:off x="3214" y="2941487"/>
          <a:ext cx="2845593" cy="7113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Weight maintenance</a:t>
          </a:r>
        </a:p>
      </dsp:txBody>
      <dsp:txXfrm>
        <a:off x="24050" y="2962323"/>
        <a:ext cx="2803921" cy="669726"/>
      </dsp:txXfrm>
    </dsp:sp>
    <dsp:sp modelId="{BA5EB8DD-D944-45E3-A8B7-4CC20B3AC6CA}">
      <dsp:nvSpPr>
        <dsp:cNvPr id="0" name=""/>
        <dsp:cNvSpPr/>
      </dsp:nvSpPr>
      <dsp:spPr>
        <a:xfrm>
          <a:off x="3200410" y="1981199"/>
          <a:ext cx="2845593" cy="711398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tx1"/>
              </a:solidFill>
            </a:rPr>
            <a:t>Controlled energy intake to achieve deficit</a:t>
          </a:r>
        </a:p>
      </dsp:txBody>
      <dsp:txXfrm>
        <a:off x="3221246" y="2002035"/>
        <a:ext cx="2803921" cy="669726"/>
      </dsp:txXfrm>
    </dsp:sp>
    <dsp:sp modelId="{77905544-F8B0-4A91-A577-0E62DAA90C78}">
      <dsp:nvSpPr>
        <dsp:cNvPr id="0" name=""/>
        <dsp:cNvSpPr/>
      </dsp:nvSpPr>
      <dsp:spPr>
        <a:xfrm rot="5400000">
          <a:off x="4553406" y="2769951"/>
          <a:ext cx="139601" cy="12449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178A7-E018-4386-BF7D-CF5AB8674C5D}">
      <dsp:nvSpPr>
        <dsp:cNvPr id="0" name=""/>
        <dsp:cNvSpPr/>
      </dsp:nvSpPr>
      <dsp:spPr>
        <a:xfrm>
          <a:off x="3200410" y="2971800"/>
          <a:ext cx="2845593" cy="71139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Weight loss</a:t>
          </a:r>
        </a:p>
      </dsp:txBody>
      <dsp:txXfrm>
        <a:off x="3221246" y="2992636"/>
        <a:ext cx="2803921" cy="669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D89CA-9C6C-43C2-8829-FE3157101B21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3FD00-8FF0-4DB4-9E97-425CB8B6C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3FD00-8FF0-4DB4-9E97-425CB8B6CF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Weight gain is very common when people stop smoking. This is thought to be mediated at least in part by nicotine withdrawal. The average weight gain is 4 to 5 kg in four to six months, but it can be much greater.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3FD00-8FF0-4DB4-9E97-425CB8B6CF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sz="2800">
                <a:latin typeface="Times New Roman" pitchFamily="18" charset="0"/>
                <a:cs typeface="Times New Roman" pitchFamily="18" charset="0"/>
              </a:defRPr>
            </a:lvl1pPr>
            <a:lvl2pPr>
              <a:defRPr sz="2200">
                <a:latin typeface="Times New Roman" pitchFamily="18" charset="0"/>
                <a:cs typeface="Times New Roman" pitchFamily="18" charset="0"/>
              </a:defRPr>
            </a:lvl2pPr>
            <a:lvl3pPr>
              <a:defRPr sz="2000">
                <a:latin typeface="Times New Roman" pitchFamily="18" charset="0"/>
                <a:cs typeface="Times New Roman" pitchFamily="18" charset="0"/>
              </a:defRPr>
            </a:lvl3pPr>
            <a:lvl4pPr>
              <a:defRPr sz="2000">
                <a:latin typeface="Times New Roman" pitchFamily="18" charset="0"/>
                <a:cs typeface="Times New Roman" pitchFamily="18" charset="0"/>
              </a:defRPr>
            </a:lvl4pPr>
            <a:lvl5pPr>
              <a:defRPr sz="20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grayscl/>
            <a:lum contrast="5000"/>
          </a:blip>
          <a:srcRect/>
          <a:stretch>
            <a:fillRect t="-4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D8602B-6ECE-4BA7-90C9-F1A90C004EB3}" type="datetimeFigureOut">
              <a:rPr lang="en-US" smtClean="0"/>
              <a:pPr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8271BF-2F30-4B42-B5A0-21E87A4BE1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1"/>
          </a:solidFill>
          <a:latin typeface="Times New Roman" pitchFamily="18" charset="0"/>
          <a:ea typeface="Tahoma" pitchFamily="34" charset="0"/>
          <a:cs typeface="Times New Roman" pitchFamily="18" charset="0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188570" cy="1828800"/>
          </a:xfrm>
          <a:ln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>
                  <a:reflection blurRad="12700" stA="48000" endA="300" endPos="55000" dir="5400000" sy="-90000" algn="bl" rotWithShape="0"/>
                </a:effectLst>
              </a:rPr>
              <a:t>PHYSIOTHERAPY ASSESSMENT AND MANAGEMENT  OF ADOLESCENT AND ADULT OBESITY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114800"/>
            <a:ext cx="6400800" cy="236220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IN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Dr.Abhishek</a:t>
            </a:r>
            <a:r>
              <a:rPr lang="en-IN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Mishra</a:t>
            </a:r>
          </a:p>
          <a:p>
            <a:pPr algn="ctr">
              <a:spcBef>
                <a:spcPct val="0"/>
              </a:spcBef>
            </a:pPr>
            <a:r>
              <a:rPr lang="en-IN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Dept. Of Cardiovascular &amp; Respiratory Physiotherapy</a:t>
            </a:r>
          </a:p>
          <a:p>
            <a:pPr algn="ctr">
              <a:spcBef>
                <a:spcPct val="0"/>
              </a:spcBef>
            </a:pPr>
            <a:r>
              <a:rPr lang="en-IN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MGM Institute Of Physiotherapy </a:t>
            </a:r>
          </a:p>
          <a:p>
            <a:pPr algn="ctr">
              <a:spcBef>
                <a:spcPct val="0"/>
              </a:spcBef>
            </a:pPr>
            <a:r>
              <a:rPr lang="en-IN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Chh</a:t>
            </a:r>
            <a:r>
              <a:rPr lang="en-IN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N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Sambhajinagar</a:t>
            </a:r>
            <a:endParaRPr lang="en-US" sz="2000" dirty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57200"/>
          <a:ext cx="6781800" cy="523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045"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Neuroendocrine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obesity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Hypothalamic obesity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Cushing syndrome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Hypothyroidism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Growth hormones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Psychologic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Socioeconomic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05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Factors in women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Pregnancy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Oral contraceptives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Menopause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887"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PCOS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/>
              <a:t>Pathophysiology</a:t>
            </a:r>
            <a:r>
              <a:rPr lang="en-US" sz="36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/>
              <a:t>Positive energy balance</a:t>
            </a:r>
          </a:p>
          <a:p>
            <a:r>
              <a:rPr lang="en-US" dirty="0"/>
              <a:t>Role of hormones - </a:t>
            </a:r>
            <a:r>
              <a:rPr lang="en-US" dirty="0" err="1"/>
              <a:t>leptin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                                 - gut peptides 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balance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Low energy expenditure is one factor that can promote weight gain.</a:t>
            </a:r>
          </a:p>
          <a:p>
            <a:r>
              <a:rPr lang="en-US" dirty="0"/>
              <a:t> Approximately 70 percent of energy expenditure is utilized for basal or resting metabolic processes including 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energy involved in maintaining body temperature and ion gradients across cell membranes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cardiac and respiratory muscle function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gastrointestinal motility and secretion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metabolic storage and mobilization processes. </a:t>
            </a:r>
          </a:p>
          <a:p>
            <a:r>
              <a:rPr lang="en-US" dirty="0"/>
              <a:t>Another 10 percent of energy expenditure is dissipated through the </a:t>
            </a:r>
            <a:r>
              <a:rPr lang="en-US" dirty="0" err="1"/>
              <a:t>thermic</a:t>
            </a:r>
            <a:r>
              <a:rPr lang="en-US" dirty="0"/>
              <a:t> responses to food. </a:t>
            </a:r>
          </a:p>
          <a:p>
            <a:r>
              <a:rPr lang="en-US" dirty="0"/>
              <a:t>The final component of energy expenditure is activity and exercise.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Leptin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Leptin</a:t>
            </a:r>
            <a:r>
              <a:rPr lang="en-US" dirty="0"/>
              <a:t> – hormone produced in fat cells, the placenta, and to a lesser degree in the gut. </a:t>
            </a:r>
          </a:p>
          <a:p>
            <a:r>
              <a:rPr lang="en-US" dirty="0"/>
              <a:t>It signals the brain about the quantity of stored fat. </a:t>
            </a:r>
          </a:p>
          <a:p>
            <a:r>
              <a:rPr lang="en-US" dirty="0"/>
              <a:t>With increasing adiposity, resistance to the action of </a:t>
            </a:r>
            <a:r>
              <a:rPr lang="en-US" dirty="0" err="1"/>
              <a:t>leptin</a:t>
            </a:r>
            <a:r>
              <a:rPr lang="en-US" dirty="0"/>
              <a:t> occurs, blunting the negative feedback "</a:t>
            </a:r>
            <a:r>
              <a:rPr lang="en-US" dirty="0" err="1"/>
              <a:t>adipostatic</a:t>
            </a:r>
            <a:r>
              <a:rPr lang="en-US" dirty="0"/>
              <a:t>" signal to brain centers to reduce energy intake.</a:t>
            </a:r>
          </a:p>
          <a:p>
            <a:r>
              <a:rPr lang="en-US" dirty="0"/>
              <a:t>Obesity due to </a:t>
            </a:r>
            <a:r>
              <a:rPr lang="en-US" dirty="0" err="1"/>
              <a:t>leptin</a:t>
            </a:r>
            <a:r>
              <a:rPr lang="en-US" dirty="0"/>
              <a:t> deficiency has been found primarily in consanguineous families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Gut peptides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gastrointestinal peptide </a:t>
            </a:r>
            <a:r>
              <a:rPr lang="en-US" dirty="0" err="1"/>
              <a:t>ghrelin</a:t>
            </a:r>
            <a:r>
              <a:rPr lang="en-US" dirty="0"/>
              <a:t> - stimulates appetite. </a:t>
            </a:r>
          </a:p>
          <a:p>
            <a:r>
              <a:rPr lang="en-US" dirty="0"/>
              <a:t>Other circulating mediators 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en-US" dirty="0" err="1"/>
              <a:t>leptin</a:t>
            </a:r>
            <a:r>
              <a:rPr lang="en-US" dirty="0"/>
              <a:t>, peptide YY, </a:t>
            </a:r>
            <a:r>
              <a:rPr lang="en-US" dirty="0" err="1"/>
              <a:t>cholecystokinin</a:t>
            </a:r>
            <a:r>
              <a:rPr lang="en-US" dirty="0"/>
              <a:t>, pancreatic polypeptide) inhibit intake.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Stimulators of food intake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Neuropeptide</a:t>
            </a:r>
            <a:r>
              <a:rPr lang="en-US" sz="2400" dirty="0"/>
              <a:t> Y is one of the most potent stimulators of food intake known. </a:t>
            </a:r>
          </a:p>
          <a:p>
            <a:r>
              <a:rPr lang="en-US" sz="2400" dirty="0" err="1"/>
              <a:t>Ghrelin</a:t>
            </a:r>
            <a:r>
              <a:rPr lang="en-US" sz="2400" dirty="0"/>
              <a:t>, melanin-concentrating hormone, growth hormone-releasing hormone, </a:t>
            </a:r>
            <a:r>
              <a:rPr lang="en-US" sz="2400" dirty="0" err="1"/>
              <a:t>norepinephrine</a:t>
            </a:r>
            <a:r>
              <a:rPr lang="en-US" sz="2400" dirty="0"/>
              <a:t>, and </a:t>
            </a:r>
            <a:r>
              <a:rPr lang="en-US" sz="2400" dirty="0" err="1"/>
              <a:t>orexin</a:t>
            </a:r>
            <a:r>
              <a:rPr lang="en-US" sz="2400" dirty="0"/>
              <a:t>-A and </a:t>
            </a:r>
            <a:r>
              <a:rPr lang="en-US" sz="2400" dirty="0" err="1"/>
              <a:t>orexin</a:t>
            </a:r>
            <a:r>
              <a:rPr lang="en-US" sz="2400" dirty="0"/>
              <a:t>-B (also called </a:t>
            </a:r>
            <a:r>
              <a:rPr lang="en-US" sz="2400" dirty="0" err="1"/>
              <a:t>hypocretin</a:t>
            </a:r>
            <a:r>
              <a:rPr lang="en-US" sz="2400" dirty="0"/>
              <a:t>) also stimulate food intake. </a:t>
            </a:r>
          </a:p>
          <a:p>
            <a:r>
              <a:rPr lang="en-US" sz="2400" dirty="0"/>
              <a:t>The importance of </a:t>
            </a:r>
            <a:r>
              <a:rPr lang="en-US" sz="2400" dirty="0" err="1"/>
              <a:t>melanocyte</a:t>
            </a:r>
            <a:r>
              <a:rPr lang="en-US" sz="2400" dirty="0"/>
              <a:t>-stimulating hormone has been demonstrated by the observations that disruption of the melanocortin-4 receptor in the hypothalamus leads to massive obesity.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Inhibitors of food intake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Cholecystokinin</a:t>
            </a:r>
            <a:r>
              <a:rPr lang="en-US" dirty="0"/>
              <a:t> decreases food intake when administered either centrally or peripherally.</a:t>
            </a:r>
          </a:p>
          <a:p>
            <a:r>
              <a:rPr lang="en-US" dirty="0" err="1"/>
              <a:t>Enterostatin</a:t>
            </a:r>
            <a:r>
              <a:rPr lang="en-US" dirty="0"/>
              <a:t> reduces food intake, in particular fat intake, when given peripherally or into the brain.</a:t>
            </a:r>
          </a:p>
          <a:p>
            <a:r>
              <a:rPr lang="en-US" dirty="0"/>
              <a:t>Infusion of the gut hormones GLP-1, pancreatic polypeptide, </a:t>
            </a:r>
            <a:r>
              <a:rPr lang="en-US" dirty="0" err="1"/>
              <a:t>oxyntomodulin</a:t>
            </a:r>
            <a:r>
              <a:rPr lang="en-US" dirty="0"/>
              <a:t>, or peptide YY 3-36 suppresses food intake in both lean and obese subjects.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of satiety and hunger signals on body weight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52400" y="1828800"/>
          <a:ext cx="1905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25908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ight Arrow 6"/>
          <p:cNvSpPr/>
          <p:nvPr/>
        </p:nvSpPr>
        <p:spPr>
          <a:xfrm rot="2401213">
            <a:off x="6336866" y="3530790"/>
            <a:ext cx="381000" cy="176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Complications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00584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831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Cardiovascular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nl-NL" sz="22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Stroke</a:t>
                      </a:r>
                    </a:p>
                    <a:p>
                      <a:r>
                        <a:rPr kumimoji="0" lang="en-US" sz="22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Coronary heart disease</a:t>
                      </a:r>
                    </a:p>
                    <a:p>
                      <a:r>
                        <a:rPr kumimoji="0" lang="en-US" sz="2200" b="1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Hypertension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798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Endocrine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Type 2 diabetes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3802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Gastrointestinal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Gallbladder disease</a:t>
                      </a:r>
                    </a:p>
                    <a:p>
                      <a:r>
                        <a:rPr kumimoji="0" lang="es-E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es-E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Gastro-oesophageal</a:t>
                      </a:r>
                      <a:r>
                        <a:rPr kumimoji="0" lang="es-E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reflux</a:t>
                      </a:r>
                      <a:r>
                        <a:rPr kumimoji="0" lang="es-E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disease</a:t>
                      </a:r>
                      <a:r>
                        <a:rPr kumimoji="0" lang="es-E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Hepatic, </a:t>
                      </a:r>
                      <a:r>
                        <a:rPr kumimoji="0" lang="en-U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biliary</a:t>
                      </a:r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pancreatic disease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Cancers of the bowel, </a:t>
                      </a:r>
                      <a:r>
                        <a:rPr kumimoji="0" lang="en-U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oesophagus</a:t>
                      </a:r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2200" kern="1200" baseline="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adenocarcinoma</a:t>
                      </a:r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),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gall bladder and pancreas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98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Pulmonary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b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Obstructive sleep apnea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Asthma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838200"/>
          <a:ext cx="8534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4756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Musculoskeletal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0" lang="da-DK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Osteoarthritis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en-US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Spinal disc disorders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Lower back pain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Disorders of soft-tissue structures such as tendons, fascia and cartilage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Mobility disability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Impaired immune function</a:t>
                      </a:r>
                      <a:endParaRPr lang="en-US" sz="2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47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Genitourinary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Chronic kidney disease 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End-stage renal disease</a:t>
                      </a:r>
                    </a:p>
                    <a:p>
                      <a:r>
                        <a:rPr kumimoji="0" lang="da-DK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Kidney cancer</a:t>
                      </a:r>
                    </a:p>
                    <a:p>
                      <a:r>
                        <a:rPr kumimoji="0" lang="fi-FI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Glomerulopathy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Kidney stones</a:t>
                      </a:r>
                    </a:p>
                    <a:p>
                      <a:r>
                        <a:rPr kumimoji="0" lang="en-US" sz="220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Stress urinary incontinence (women)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kumimoji="0" lang="en-US" sz="2200" kern="1200" baseline="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/>
              <a:t>Contents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/>
              <a:t>Definition </a:t>
            </a:r>
          </a:p>
          <a:p>
            <a:r>
              <a:rPr lang="en-US" dirty="0"/>
              <a:t>Prevalence</a:t>
            </a:r>
          </a:p>
          <a:p>
            <a:r>
              <a:rPr lang="en-US" dirty="0"/>
              <a:t>Classification</a:t>
            </a:r>
          </a:p>
          <a:p>
            <a:r>
              <a:rPr lang="en-US" dirty="0"/>
              <a:t>Etiology</a:t>
            </a:r>
          </a:p>
          <a:p>
            <a:r>
              <a:rPr lang="en-US" dirty="0"/>
              <a:t>Pathophysiology </a:t>
            </a:r>
          </a:p>
          <a:p>
            <a:r>
              <a:rPr lang="en-US" dirty="0"/>
              <a:t>Complications</a:t>
            </a:r>
          </a:p>
          <a:p>
            <a:r>
              <a:rPr lang="en-US" dirty="0"/>
              <a:t>Evaluation</a:t>
            </a:r>
          </a:p>
          <a:p>
            <a:r>
              <a:rPr lang="en-US" dirty="0"/>
              <a:t>Exercise testing</a:t>
            </a:r>
          </a:p>
          <a:p>
            <a:r>
              <a:rPr lang="en-US" dirty="0"/>
              <a:t>Exercise prescription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76400"/>
          <a:ext cx="8153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5600">
                <a:tc>
                  <a:txBody>
                    <a:bodyPr/>
                    <a:lstStyle/>
                    <a:p>
                      <a:r>
                        <a:rPr lang="en-US" sz="2200" b="0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Reproductive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Menstrual disorders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Miscarriage and poor pregnancy outcome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Infertility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Breast cancer (postmenopausal women)</a:t>
                      </a:r>
                    </a:p>
                    <a:p>
                      <a:r>
                        <a:rPr kumimoji="0" lang="it-IT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Endometrial cancer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Ovarian cancer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dirty="0">
                          <a:latin typeface="Times New Roman" pitchFamily="18" charset="0"/>
                          <a:cs typeface="Times New Roman" pitchFamily="18" charset="0"/>
                        </a:rPr>
                        <a:t>Mental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da-DK" sz="22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Depression 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Anxiety disorder 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Reduced health-related quality of life</a:t>
                      </a:r>
                    </a:p>
                    <a:p>
                      <a:r>
                        <a:rPr kumimoji="0" lang="en-US" sz="2200" b="0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Disordered eating</a:t>
                      </a:r>
                      <a:endParaRPr lang="en-US" sz="2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1" dirty="0"/>
              <a:t>PRE TESTING EVALUATIONS</a:t>
            </a:r>
            <a:endParaRPr lang="en-US" sz="3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Informed consent</a:t>
            </a:r>
          </a:p>
          <a:p>
            <a:r>
              <a:rPr lang="en-US" altLang="en-US" dirty="0"/>
              <a:t>Medical History</a:t>
            </a:r>
          </a:p>
          <a:p>
            <a:r>
              <a:rPr lang="en-US" altLang="en-US" dirty="0"/>
              <a:t>Questionnaires</a:t>
            </a:r>
          </a:p>
          <a:p>
            <a:r>
              <a:rPr lang="en-US" altLang="en-US" dirty="0"/>
              <a:t>Risk stratification</a:t>
            </a:r>
          </a:p>
          <a:p>
            <a:r>
              <a:rPr lang="en-US" altLang="en-US" dirty="0"/>
              <a:t>Life style evaluation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Informed consent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Purpose of test </a:t>
            </a:r>
          </a:p>
          <a:p>
            <a:pPr>
              <a:defRPr/>
            </a:pPr>
            <a:r>
              <a:rPr lang="en-US" dirty="0"/>
              <a:t>Inherent risk and precautions for minimizing risk </a:t>
            </a:r>
          </a:p>
          <a:p>
            <a:pPr>
              <a:defRPr/>
            </a:pPr>
            <a:r>
              <a:rPr lang="en-US" dirty="0"/>
              <a:t>Expected benefits </a:t>
            </a:r>
          </a:p>
          <a:p>
            <a:pPr>
              <a:defRPr/>
            </a:pPr>
            <a:r>
              <a:rPr lang="en-US" dirty="0"/>
              <a:t>Voluntary participation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Medical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Clients record of previous illness, surgeries or hospitalizations </a:t>
            </a:r>
          </a:p>
          <a:p>
            <a:endParaRPr lang="en-US" altLang="en-US" dirty="0"/>
          </a:p>
          <a:p>
            <a:r>
              <a:rPr lang="en-US" altLang="en-US" dirty="0"/>
              <a:t>Previous medical diagnosis, signs/symptoms of diseases occurred in the past year or currently present </a:t>
            </a:r>
          </a:p>
          <a:p>
            <a:endParaRPr lang="en-US" altLang="en-US" dirty="0"/>
          </a:p>
          <a:p>
            <a:r>
              <a:rPr lang="en-US" altLang="en-US" dirty="0"/>
              <a:t>Family history of DM, heart disease, stroke, hypertension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Questionnaires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For identifying individuals who need medical clearance from physicians before starting an exercise program:</a:t>
            </a:r>
          </a:p>
          <a:p>
            <a:pPr lvl="2"/>
            <a:r>
              <a:rPr lang="en-US" altLang="en-US" sz="2800" dirty="0"/>
              <a:t>PARQ +</a:t>
            </a:r>
          </a:p>
          <a:p>
            <a:pPr lvl="2"/>
            <a:r>
              <a:rPr lang="en-US" altLang="en-US" sz="2800" dirty="0"/>
              <a:t>PAR Q &amp; You</a:t>
            </a:r>
          </a:p>
          <a:p>
            <a:pPr lvl="2"/>
            <a:r>
              <a:rPr lang="en-US" altLang="en-US" sz="2800" dirty="0"/>
              <a:t>PAR Q A</a:t>
            </a:r>
          </a:p>
          <a:p>
            <a:pPr lvl="2"/>
            <a:r>
              <a:rPr lang="en-US" altLang="en-US" sz="2800" dirty="0"/>
              <a:t>AHA/ACSM Questionnaire</a:t>
            </a:r>
          </a:p>
          <a:p>
            <a:r>
              <a:rPr lang="en-US" altLang="en-US" dirty="0"/>
              <a:t>For assessing physical activity : IPAQ</a:t>
            </a:r>
          </a:p>
          <a:p>
            <a:pPr>
              <a:buNone/>
            </a:pPr>
            <a:r>
              <a:rPr lang="en-US" altLang="en-US" dirty="0"/>
              <a:t>                                                     : GPAQ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Risk factors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981200"/>
          <a:ext cx="8286808" cy="3522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6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47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Family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Cigarette smoking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30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Hypertension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SBP≥140 mm Hg or DBP≥90 mm Hg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Dyslipidemia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LDL&gt;130mg.dl</a:t>
                      </a:r>
                      <a:r>
                        <a:rPr lang="en-US" sz="2200" baseline="300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  HDL&lt;40 mg.dl</a:t>
                      </a:r>
                      <a:r>
                        <a:rPr lang="en-US" sz="2200" baseline="300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Impaired glucose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≥100mg.dl</a:t>
                      </a:r>
                      <a:r>
                        <a:rPr lang="en-US" sz="2200" baseline="300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Obesity, sedentary  lifestyle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BMI.30 kg.m</a:t>
                      </a:r>
                      <a:r>
                        <a:rPr lang="en-US" sz="2200" baseline="30000" dirty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8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High serum cholesterol level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&gt;60 mg.dl</a:t>
                      </a:r>
                      <a:r>
                        <a:rPr lang="en-US" sz="2200" baseline="30000" dirty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en-US" dirty="0"/>
              <a:t>Pain , discomfort for other </a:t>
            </a:r>
            <a:r>
              <a:rPr lang="en-US" dirty="0" err="1"/>
              <a:t>anginal</a:t>
            </a:r>
            <a:r>
              <a:rPr lang="en-US" dirty="0"/>
              <a:t> in the chest , neck, jaw, arms, or other areas that may result from ischemia</a:t>
            </a:r>
          </a:p>
          <a:p>
            <a:pPr fontAlgn="t"/>
            <a:r>
              <a:rPr lang="en-US" dirty="0"/>
              <a:t>Ankle </a:t>
            </a:r>
            <a:r>
              <a:rPr lang="en-US" dirty="0" err="1"/>
              <a:t>oedema</a:t>
            </a:r>
            <a:endParaRPr lang="en-US" dirty="0"/>
          </a:p>
          <a:p>
            <a:pPr fontAlgn="t"/>
            <a:r>
              <a:rPr lang="en-US" dirty="0"/>
              <a:t>Shortness of breath at rest or with mild exertion</a:t>
            </a:r>
          </a:p>
          <a:p>
            <a:pPr fontAlgn="t"/>
            <a:r>
              <a:rPr lang="en-US" dirty="0"/>
              <a:t>Palpitations or tachycardia</a:t>
            </a:r>
          </a:p>
          <a:p>
            <a:pPr fontAlgn="t"/>
            <a:r>
              <a:rPr lang="en-US" dirty="0"/>
              <a:t>Dizziness or syncope</a:t>
            </a:r>
          </a:p>
          <a:p>
            <a:pPr fontAlgn="t"/>
            <a:r>
              <a:rPr lang="en-US" dirty="0"/>
              <a:t>Intermittent </a:t>
            </a:r>
            <a:r>
              <a:rPr lang="en-US" dirty="0" err="1"/>
              <a:t>claudication</a:t>
            </a:r>
            <a:endParaRPr lang="en-US" dirty="0"/>
          </a:p>
          <a:p>
            <a:pPr fontAlgn="t"/>
            <a:r>
              <a:rPr lang="en-US" dirty="0" err="1"/>
              <a:t>Orthopnea</a:t>
            </a:r>
            <a:r>
              <a:rPr lang="en-US" dirty="0"/>
              <a:t> or paroxysmal nocturnal </a:t>
            </a:r>
            <a:r>
              <a:rPr lang="en-US" dirty="0" err="1"/>
              <a:t>dyspnea</a:t>
            </a:r>
            <a:endParaRPr lang="en-US" dirty="0"/>
          </a:p>
          <a:p>
            <a:pPr fontAlgn="t"/>
            <a:r>
              <a:rPr lang="en-US" dirty="0"/>
              <a:t>Known heart murmur, Unusual fatigue or shortness of breath with usual activities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stratification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428596" y="1357298"/>
          <a:ext cx="82296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Low risk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Men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&lt;45 years  of age and women &lt;55 years of age who are  asymptomatic and meet no more than one risk factor threshold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Moderate risk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Men ≥45years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of age and women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≥55 years of age or those who meet the threshold for two or more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High risk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Individuals with one or more sign  and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symptoms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Lifestyle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 Information about smoking, lack of physical activity, diet high in saturated fats or cholesterol.</a:t>
            </a:r>
          </a:p>
          <a:p>
            <a:pPr marL="0" indent="0">
              <a:defRPr/>
            </a:pPr>
            <a:endParaRPr lang="en-US" dirty="0"/>
          </a:p>
          <a:p>
            <a:pPr marL="0" indent="0">
              <a:defRPr/>
            </a:pPr>
            <a:r>
              <a:rPr lang="en-US" dirty="0"/>
              <a:t> These factors pinpoint to factors that need modification and assess likelihood of adherence to exercise program.</a:t>
            </a:r>
          </a:p>
          <a:p>
            <a:pPr>
              <a:defRPr/>
            </a:pPr>
            <a:endParaRPr lang="en-IN" alt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Definition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/>
              <a:t>Overweight and obesity are defined as abnormal or excessive fat accumulation that may impair health.</a:t>
            </a:r>
          </a:p>
          <a:p>
            <a:pPr>
              <a:buNone/>
            </a:pPr>
            <a:endParaRPr lang="en-US" dirty="0"/>
          </a:p>
          <a:p>
            <a:pPr fontAlgn="base"/>
            <a:r>
              <a:rPr lang="en-US" dirty="0"/>
              <a:t>The WHO definition is:</a:t>
            </a:r>
          </a:p>
          <a:p>
            <a:pPr fontAlgn="base">
              <a:buNone/>
            </a:pPr>
            <a:r>
              <a:rPr lang="en-US" dirty="0"/>
              <a:t>- BMI greater than or equal to 25kg/m</a:t>
            </a:r>
            <a:r>
              <a:rPr lang="en-US" sz="2400" baseline="30000" dirty="0"/>
              <a:t>2</a:t>
            </a:r>
            <a:r>
              <a:rPr lang="en-US" dirty="0"/>
              <a:t> is overweight</a:t>
            </a:r>
          </a:p>
          <a:p>
            <a:pPr fontAlgn="base">
              <a:buNone/>
            </a:pPr>
            <a:r>
              <a:rPr lang="en-US" dirty="0"/>
              <a:t>- BMI greater than or equal to 30kg/m</a:t>
            </a:r>
            <a:r>
              <a:rPr lang="en-US" baseline="30000" dirty="0"/>
              <a:t>2</a:t>
            </a:r>
            <a:r>
              <a:rPr lang="en-US" dirty="0"/>
              <a:t> is obesity.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/>
              <a:t>EVALUATION OF BODY COMPOSITION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Need for assessing body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648200"/>
          </a:xfrm>
        </p:spPr>
        <p:txBody>
          <a:bodyPr>
            <a:noAutofit/>
          </a:bodyPr>
          <a:lstStyle/>
          <a:p>
            <a:r>
              <a:rPr lang="en-US" dirty="0"/>
              <a:t>To classify your client’s %BF and disease risk</a:t>
            </a:r>
          </a:p>
          <a:p>
            <a:r>
              <a:rPr lang="en-US" dirty="0"/>
              <a:t>For estimating a healthy body weight and formulating nutrition recommendations and exercise prescriptions</a:t>
            </a:r>
          </a:p>
          <a:p>
            <a:r>
              <a:rPr lang="en-US" dirty="0"/>
              <a:t>For estimating competitive body weight for athletes participating in sports that use body weight classifications for competition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 monitoring the growth of children and adolescents and identifying those at risk</a:t>
            </a:r>
          </a:p>
          <a:p>
            <a:r>
              <a:rPr lang="en-US" dirty="0"/>
              <a:t>For assessing changes in body composition associated with aging, malnutrition, and certain diseases, as well as the effectiveness of nutrition and exercise interventions in counteracting these changes.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/>
              <a:t>Hydrostatic weighing </a:t>
            </a:r>
          </a:p>
          <a:p>
            <a:r>
              <a:rPr lang="en-US" dirty="0"/>
              <a:t>Air displacement </a:t>
            </a:r>
            <a:r>
              <a:rPr lang="en-US" dirty="0" err="1"/>
              <a:t>pleythsmography</a:t>
            </a:r>
            <a:endParaRPr lang="en-US" dirty="0"/>
          </a:p>
          <a:p>
            <a:r>
              <a:rPr lang="en-US" dirty="0"/>
              <a:t>Dual energy X ray </a:t>
            </a:r>
            <a:r>
              <a:rPr lang="en-US" dirty="0" err="1"/>
              <a:t>absorptiometry</a:t>
            </a:r>
            <a:endParaRPr lang="en-US" dirty="0"/>
          </a:p>
          <a:p>
            <a:r>
              <a:rPr lang="en-US" dirty="0"/>
              <a:t>Skin fold</a:t>
            </a:r>
          </a:p>
          <a:p>
            <a:r>
              <a:rPr lang="en-US" dirty="0"/>
              <a:t>Bio electrical impedance analysis</a:t>
            </a:r>
          </a:p>
          <a:p>
            <a:r>
              <a:rPr lang="en-US" dirty="0"/>
              <a:t>BMI</a:t>
            </a:r>
          </a:p>
          <a:p>
            <a:r>
              <a:rPr lang="en-US" dirty="0"/>
              <a:t>Waist hip ratio</a:t>
            </a:r>
          </a:p>
          <a:p>
            <a:r>
              <a:rPr lang="en-US" dirty="0"/>
              <a:t>Waist circumference</a:t>
            </a:r>
          </a:p>
          <a:p>
            <a:r>
              <a:rPr lang="en-US" dirty="0" err="1"/>
              <a:t>Sagittal</a:t>
            </a:r>
            <a:r>
              <a:rPr lang="en-US" dirty="0"/>
              <a:t> abdominal diameter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Hydrostatic weighing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81600"/>
          </a:xfrm>
        </p:spPr>
        <p:txBody>
          <a:bodyPr>
            <a:noAutofit/>
          </a:bodyPr>
          <a:lstStyle/>
          <a:p>
            <a:r>
              <a:rPr lang="en-US" dirty="0"/>
              <a:t>Uses Archimedes principle “ weight loss under water is directly proportional to volume of water displaced by body volume”</a:t>
            </a:r>
          </a:p>
          <a:p>
            <a:r>
              <a:rPr lang="en-US" dirty="0"/>
              <a:t>Determined by totally submerging the body in an underwater weighing tank and measuring underwater weight (UWW)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BM= body mass</a:t>
            </a:r>
          </a:p>
          <a:p>
            <a:pPr>
              <a:buNone/>
            </a:pPr>
            <a:r>
              <a:rPr lang="en-US" dirty="0"/>
              <a:t>RV= residual volume (helium dilution; N2 washout; O2 dilution)</a:t>
            </a:r>
          </a:p>
          <a:p>
            <a:pPr>
              <a:buNone/>
            </a:pPr>
            <a:r>
              <a:rPr lang="en-US" dirty="0"/>
              <a:t>GV= vol. of air in GI tract (assumed ≈ 100 ml)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4038600"/>
            <a:ext cx="7629099" cy="6858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BV= [(BM-net UWW)/density of water] – (RV+GV)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600" dirty="0"/>
              <a:t>Air displacement </a:t>
            </a:r>
            <a:r>
              <a:rPr lang="en-US" sz="2600" dirty="0" err="1"/>
              <a:t>pleythsmography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It is a method that is used to measure body volume by air displacement instead of water displacement.</a:t>
            </a:r>
          </a:p>
          <a:p>
            <a:r>
              <a:rPr lang="en-US" dirty="0"/>
              <a:t>Better as it is quicker, less compliance, minimal technician skill needed.</a:t>
            </a:r>
          </a:p>
          <a:p>
            <a:r>
              <a:rPr lang="en-US" dirty="0"/>
              <a:t>Based on Boyle’s Law “ Pressure and vol. are inversely related at constant temp.”</a:t>
            </a:r>
          </a:p>
          <a:p>
            <a:pPr>
              <a:buNone/>
            </a:pPr>
            <a:r>
              <a:rPr lang="en-US" sz="2800" b="1" dirty="0"/>
              <a:t>                                 P1/P2 = V2/V1</a:t>
            </a:r>
            <a:endParaRPr lang="en-US" dirty="0"/>
          </a:p>
          <a:p>
            <a:r>
              <a:rPr lang="en-US" dirty="0"/>
              <a:t>Body vol. is calculated as difference in vol. of chamber with and without the client.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Dual energy X ray </a:t>
            </a:r>
            <a:r>
              <a:rPr lang="en-US" sz="2600" dirty="0" err="1"/>
              <a:t>absorptiometry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/>
              <a:t>This method yields estimate of bone mineral, fat, lean soft tissue mass.</a:t>
            </a:r>
          </a:p>
          <a:p>
            <a:endParaRPr lang="en-US" sz="2400" dirty="0"/>
          </a:p>
          <a:p>
            <a:r>
              <a:rPr lang="en-US" sz="2400" dirty="0"/>
              <a:t>The attenuation, or weakening of x-rays through fat, lean tissue, and bone varies due to difference in densities and chemical compositions of these tissues.</a:t>
            </a:r>
          </a:p>
          <a:p>
            <a:endParaRPr lang="en-US" sz="2400" dirty="0"/>
          </a:p>
          <a:p>
            <a:r>
              <a:rPr lang="en-US" sz="2400" dirty="0"/>
              <a:t>Better:</a:t>
            </a:r>
          </a:p>
          <a:p>
            <a:pPr>
              <a:buNone/>
            </a:pPr>
            <a:r>
              <a:rPr lang="en-US" sz="2400" dirty="0"/>
              <a:t>- Rapid and safe</a:t>
            </a:r>
          </a:p>
          <a:p>
            <a:pPr>
              <a:buNone/>
            </a:pPr>
            <a:r>
              <a:rPr lang="en-US" sz="2400" dirty="0"/>
              <a:t>- Minimal client cooperation</a:t>
            </a:r>
          </a:p>
          <a:p>
            <a:pPr>
              <a:buNone/>
            </a:pPr>
            <a:r>
              <a:rPr lang="en-US" sz="2400" dirty="0"/>
              <a:t>- Individual variability in bone mineral content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Skin 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2400" u="sng" dirty="0"/>
              <a:t>Principle</a:t>
            </a:r>
          </a:p>
          <a:p>
            <a:pPr>
              <a:buNone/>
            </a:pPr>
            <a:r>
              <a:rPr lang="en-US" sz="2400" dirty="0"/>
              <a:t>Amount of subcutaneous fat is proportional to the total amount of body fat.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u="sng" dirty="0"/>
              <a:t>Assumptions</a:t>
            </a:r>
          </a:p>
          <a:p>
            <a:pPr>
              <a:buNone/>
            </a:pPr>
            <a:r>
              <a:rPr lang="en-US" sz="2400" dirty="0"/>
              <a:t>- It is assumed that close to 1/3</a:t>
            </a:r>
            <a:r>
              <a:rPr lang="en-US" sz="2400" baseline="30000" dirty="0"/>
              <a:t>rd</a:t>
            </a:r>
            <a:r>
              <a:rPr lang="en-US" sz="2400" dirty="0"/>
              <a:t> of the total fat is located subcutaneously</a:t>
            </a:r>
          </a:p>
          <a:p>
            <a:pPr>
              <a:buNone/>
            </a:pPr>
            <a:r>
              <a:rPr lang="en-US" sz="2400" dirty="0"/>
              <a:t>- SKF is a good measure of subcutaneous fat</a:t>
            </a:r>
          </a:p>
          <a:p>
            <a:pPr>
              <a:buNone/>
            </a:pPr>
            <a:r>
              <a:rPr lang="en-US" sz="2400" dirty="0"/>
              <a:t>- Distribution of fat subcutaneously and internally is similar for all individuals within each gender</a:t>
            </a:r>
          </a:p>
          <a:p>
            <a:pPr>
              <a:buNone/>
            </a:pPr>
            <a:r>
              <a:rPr lang="en-US" sz="2400" dirty="0"/>
              <a:t>- Sum of several SKFs can be used to estimate total body fat</a:t>
            </a:r>
          </a:p>
          <a:p>
            <a:pPr>
              <a:buNone/>
            </a:pPr>
            <a:r>
              <a:rPr lang="en-US" sz="2400" dirty="0"/>
              <a:t>- There is a relationship between sum of SKFs and body density</a:t>
            </a:r>
          </a:p>
          <a:p>
            <a:pPr>
              <a:buNone/>
            </a:pPr>
            <a:r>
              <a:rPr lang="en-US" sz="2400" dirty="0"/>
              <a:t>- Age is an independent predictor of body density for both men and women</a:t>
            </a:r>
          </a:p>
          <a:p>
            <a:pPr>
              <a:buNone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sz="2400" u="sng" dirty="0"/>
              <a:t>MEN</a:t>
            </a:r>
          </a:p>
          <a:p>
            <a:pPr>
              <a:buNone/>
            </a:pPr>
            <a:r>
              <a:rPr lang="en-US" sz="2400" dirty="0"/>
              <a:t>- Three site formula (chest, abdomen &amp; thigh)</a:t>
            </a:r>
          </a:p>
          <a:p>
            <a:pPr>
              <a:buNone/>
            </a:pPr>
            <a:r>
              <a:rPr lang="en-US" sz="2400" dirty="0"/>
              <a:t>- Body density = 1.10938 - 0.0008267 (sum of 3 </a:t>
            </a:r>
            <a:r>
              <a:rPr lang="en-US" sz="2400" dirty="0" err="1"/>
              <a:t>skinfolds</a:t>
            </a:r>
            <a:r>
              <a:rPr lang="en-US" sz="2400" dirty="0"/>
              <a:t>) + 0.0000016 (sum of 3 </a:t>
            </a:r>
            <a:r>
              <a:rPr lang="en-US" sz="2400" dirty="0" err="1"/>
              <a:t>skinfolds</a:t>
            </a:r>
            <a:r>
              <a:rPr lang="en-US" sz="2400" dirty="0"/>
              <a:t>)² - 0.0002574 (age)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u="sng" dirty="0"/>
              <a:t>WOMEN</a:t>
            </a:r>
          </a:p>
          <a:p>
            <a:pPr>
              <a:buNone/>
            </a:pPr>
            <a:r>
              <a:rPr lang="en-US" sz="2400" dirty="0"/>
              <a:t>- Three site formula (triceps, abdomen &amp; supra-iliac)</a:t>
            </a:r>
          </a:p>
          <a:p>
            <a:pPr>
              <a:buNone/>
            </a:pPr>
            <a:r>
              <a:rPr lang="en-US" sz="2400" dirty="0"/>
              <a:t>- Body density = 1.089733 – 0.0009245 (sum of 3 </a:t>
            </a:r>
            <a:r>
              <a:rPr lang="en-US" sz="2400" dirty="0" err="1"/>
              <a:t>skinfolds</a:t>
            </a:r>
            <a:r>
              <a:rPr lang="en-US" sz="2400" dirty="0"/>
              <a:t>) + 0.0000025 (sum of 3 </a:t>
            </a:r>
            <a:r>
              <a:rPr lang="en-US" sz="2400" dirty="0" err="1"/>
              <a:t>skinfolds</a:t>
            </a:r>
            <a:r>
              <a:rPr lang="en-US" sz="2400" dirty="0"/>
              <a:t>)² - 0.0000979 (age)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sz="2600" dirty="0"/>
              <a:t>Bio electrical impedance analysis</a:t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low level electrical current is passed through the body and the impedance to the flow of current is measured with BIA analyzer.</a:t>
            </a:r>
          </a:p>
          <a:p>
            <a:endParaRPr lang="en-US" dirty="0"/>
          </a:p>
          <a:p>
            <a:r>
              <a:rPr lang="en-US" dirty="0"/>
              <a:t>Assumptions </a:t>
            </a:r>
          </a:p>
          <a:p>
            <a:pPr>
              <a:buFontTx/>
              <a:buChar char="-"/>
            </a:pPr>
            <a:r>
              <a:rPr lang="en-US" dirty="0"/>
              <a:t>Human body is shaped like perfect cylinder with uniform length and cross sectional area</a:t>
            </a:r>
          </a:p>
          <a:p>
            <a:pPr>
              <a:buFontTx/>
              <a:buChar char="-"/>
            </a:pPr>
            <a:r>
              <a:rPr lang="en-US" dirty="0"/>
              <a:t>Biological tissues act as conductors or insulators and the flow of current through the body will follow the path of least resistance.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Prevalence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US" dirty="0"/>
              <a:t>Adults :</a:t>
            </a:r>
          </a:p>
          <a:p>
            <a:pPr fontAlgn="base">
              <a:buNone/>
            </a:pPr>
            <a:r>
              <a:rPr lang="en-US" dirty="0"/>
              <a:t>In 2014, more than 1.9 billion adults (39%), 18 years and older,  were overweight. Of these over 600 million (13%) were obese.</a:t>
            </a:r>
          </a:p>
          <a:p>
            <a:pPr algn="r" fontAlgn="base">
              <a:buNone/>
            </a:pPr>
            <a:r>
              <a:rPr lang="en-US" dirty="0"/>
              <a:t>WHO, 2014</a:t>
            </a:r>
          </a:p>
          <a:p>
            <a:pPr fontAlgn="base">
              <a:buNone/>
            </a:pPr>
            <a:endParaRPr lang="en-US" dirty="0"/>
          </a:p>
          <a:p>
            <a:pPr fontAlgn="base"/>
            <a:r>
              <a:rPr lang="en-US" dirty="0"/>
              <a:t>Adolescent :</a:t>
            </a:r>
          </a:p>
          <a:p>
            <a:pPr fontAlgn="base">
              <a:buNone/>
            </a:pPr>
            <a:r>
              <a:rPr lang="en-US" dirty="0"/>
              <a:t>- Overweight - 34.5 percent of adolescents </a:t>
            </a:r>
          </a:p>
          <a:p>
            <a:pPr fontAlgn="base">
              <a:buNone/>
            </a:pPr>
            <a:r>
              <a:rPr lang="en-US" dirty="0"/>
              <a:t>- Obese - 20.5 percent of adolescents</a:t>
            </a:r>
          </a:p>
          <a:p>
            <a:pPr fontAlgn="base">
              <a:buNone/>
            </a:pPr>
            <a:r>
              <a:rPr lang="en-US" dirty="0"/>
              <a:t>- Severely obese - 11.4 percent of adolescent girls and 9.2 percent of adolescent boys</a:t>
            </a:r>
          </a:p>
          <a:p>
            <a:pPr algn="r" fontAlgn="base">
              <a:buNone/>
            </a:pPr>
            <a:endParaRPr lang="en-US" dirty="0"/>
          </a:p>
          <a:p>
            <a:pPr fontAlgn="base"/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r>
              <a:rPr lang="en-US" dirty="0"/>
              <a:t>Pre testing guidelines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No eating/drinking within 4 hrs of test</a:t>
            </a:r>
          </a:p>
          <a:p>
            <a:pPr>
              <a:buFontTx/>
              <a:buChar char="-"/>
            </a:pPr>
            <a:r>
              <a:rPr lang="en-US" dirty="0"/>
              <a:t>No exercise within 12 hrs of test</a:t>
            </a:r>
          </a:p>
          <a:p>
            <a:pPr>
              <a:buFontTx/>
              <a:buChar char="-"/>
            </a:pPr>
            <a:r>
              <a:rPr lang="en-US" dirty="0"/>
              <a:t>Void completely within 30 min of test</a:t>
            </a:r>
          </a:p>
          <a:p>
            <a:pPr>
              <a:buFontTx/>
              <a:buChar char="-"/>
            </a:pPr>
            <a:r>
              <a:rPr lang="en-US" dirty="0"/>
              <a:t>Do not ingest diuretics before assessment unless </a:t>
            </a:r>
            <a:r>
              <a:rPr lang="en-US" dirty="0" err="1"/>
              <a:t>prescibed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BMI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/>
              <a:t>It is the ratio of body weight (kg) to height squared (m2).</a:t>
            </a:r>
          </a:p>
          <a:p>
            <a:r>
              <a:rPr lang="en-US" dirty="0"/>
              <a:t>It is used to classify underweight, overweight and obese individuals.</a:t>
            </a:r>
          </a:p>
          <a:p>
            <a:r>
              <a:rPr lang="en-US" dirty="0"/>
              <a:t>Relationship between BMI and % BF is affected by age, gender, ethnicity and body build.</a:t>
            </a:r>
          </a:p>
          <a:p>
            <a:r>
              <a:rPr lang="en-US" dirty="0"/>
              <a:t>It is a better measure of subcutaneous fat than of visceral fat.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Waist hip ratio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/>
              <a:t>It is an indirect measure of upper and lower body fat distribution.</a:t>
            </a:r>
          </a:p>
          <a:p>
            <a:r>
              <a:rPr lang="en-US" dirty="0"/>
              <a:t>WHR more than 0.94 for men and 0.82 for women are at high risk for adverse health consequences.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Limitations:</a:t>
            </a:r>
          </a:p>
          <a:p>
            <a:pPr>
              <a:buNone/>
            </a:pPr>
            <a:r>
              <a:rPr lang="en-US" dirty="0"/>
              <a:t>- It is affected by post menopausal status</a:t>
            </a:r>
          </a:p>
          <a:p>
            <a:pPr>
              <a:buNone/>
            </a:pPr>
            <a:r>
              <a:rPr lang="en-US" dirty="0"/>
              <a:t>- Not valid for evaluating fat distribution in pre-pubertal children</a:t>
            </a:r>
          </a:p>
          <a:p>
            <a:pPr>
              <a:buNone/>
            </a:pPr>
            <a:r>
              <a:rPr lang="en-US" dirty="0"/>
              <a:t>- Accuracy in accessing visceral fat decreases with increasing fatness</a:t>
            </a:r>
          </a:p>
          <a:p>
            <a:pPr>
              <a:buNone/>
            </a:pPr>
            <a:r>
              <a:rPr lang="en-US" dirty="0"/>
              <a:t>- Hip circumference is influenced only by subcutaneous fat deposition while waist circumference is influenced by both visceral as well as subcutaneous fat depositions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1312"/>
          </a:xfrm>
        </p:spPr>
        <p:txBody>
          <a:bodyPr>
            <a:normAutofit/>
          </a:bodyPr>
          <a:lstStyle/>
          <a:p>
            <a:pPr algn="ctr"/>
            <a:r>
              <a:rPr lang="en-US" sz="2600" dirty="0"/>
              <a:t>Waist circumference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is a very good predictor of obesity related health risk.</a:t>
            </a:r>
          </a:p>
          <a:p>
            <a:r>
              <a:rPr lang="en-US" dirty="0"/>
              <a:t>Waist circumference of  &gt; 100 cm for men and &gt; 95 cm for women leads to high risk of cardiovascular disease.</a:t>
            </a:r>
          </a:p>
          <a:p>
            <a:r>
              <a:rPr lang="en-US" dirty="0"/>
              <a:t>Waist circumference cut off for </a:t>
            </a:r>
            <a:r>
              <a:rPr lang="en-US" dirty="0" err="1"/>
              <a:t>indian</a:t>
            </a:r>
            <a:r>
              <a:rPr lang="en-US" dirty="0"/>
              <a:t> population  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&gt; 90 for males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&gt; 85 for females</a:t>
            </a:r>
          </a:p>
          <a:p>
            <a:pPr algn="r">
              <a:buNone/>
            </a:pPr>
            <a:r>
              <a:rPr lang="en-US" sz="1800" dirty="0"/>
              <a:t>Waist circumference cutoff and its importance for diagnosis of metabolic syndrome in Asian Indians: A preliminary study, 2012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2600" dirty="0" err="1"/>
              <a:t>Sagittal</a:t>
            </a:r>
            <a:r>
              <a:rPr lang="en-US" sz="2600" dirty="0"/>
              <a:t> abdominal diameter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dirty="0"/>
              <a:t>It is a measure of </a:t>
            </a:r>
            <a:r>
              <a:rPr lang="en-US" dirty="0" err="1"/>
              <a:t>anteroposterior</a:t>
            </a:r>
            <a:r>
              <a:rPr lang="en-US" dirty="0"/>
              <a:t> thickness of abdomen at umbilical level.</a:t>
            </a:r>
          </a:p>
          <a:p>
            <a:endParaRPr lang="en-US" dirty="0"/>
          </a:p>
          <a:p>
            <a:r>
              <a:rPr lang="en-US" dirty="0"/>
              <a:t>It is excellent indirect measure of visceral fat.</a:t>
            </a:r>
          </a:p>
          <a:p>
            <a:endParaRPr lang="en-US" dirty="0"/>
          </a:p>
          <a:p>
            <a:r>
              <a:rPr lang="en-US" sz="2400" dirty="0"/>
              <a:t>Compared to waist circumference, BMI and WHR, SAD is more strongly related to risk factors for CVD and metabolic disease.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EXERCISE TESTING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CARDIORESPIRATORY FITNESS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Cardiorespiratory</a:t>
            </a:r>
            <a:r>
              <a:rPr lang="en-US" dirty="0"/>
              <a:t> endurance</a:t>
            </a:r>
          </a:p>
          <a:p>
            <a:r>
              <a:rPr lang="en-US" dirty="0"/>
              <a:t>VO2 max</a:t>
            </a:r>
          </a:p>
          <a:p>
            <a:r>
              <a:rPr lang="en-US" dirty="0"/>
              <a:t>VO2 peak</a:t>
            </a:r>
          </a:p>
          <a:p>
            <a:r>
              <a:rPr lang="en-US" dirty="0"/>
              <a:t>Absolute VO2</a:t>
            </a:r>
          </a:p>
          <a:p>
            <a:r>
              <a:rPr lang="en-US" dirty="0"/>
              <a:t>Relative VO2 max</a:t>
            </a:r>
          </a:p>
          <a:p>
            <a:r>
              <a:rPr lang="en-US" dirty="0"/>
              <a:t>Gross VO2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371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Guidelines for exercise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458200" cy="4389120"/>
          </a:xfrm>
        </p:spPr>
        <p:txBody>
          <a:bodyPr/>
          <a:lstStyle/>
          <a:p>
            <a:r>
              <a:rPr lang="en-US" dirty="0"/>
              <a:t>The selection of a maximal or </a:t>
            </a:r>
            <a:r>
              <a:rPr lang="en-US" dirty="0" err="1"/>
              <a:t>submaximal</a:t>
            </a:r>
            <a:r>
              <a:rPr lang="en-US" dirty="0"/>
              <a:t> GXT depends on</a:t>
            </a:r>
          </a:p>
          <a:p>
            <a:pPr>
              <a:buNone/>
            </a:pPr>
            <a:r>
              <a:rPr lang="en-US" dirty="0"/>
              <a:t>- your client’s risk stratification (low risk, moderate risk, or high risk),</a:t>
            </a:r>
          </a:p>
          <a:p>
            <a:pPr>
              <a:buNone/>
            </a:pPr>
            <a:r>
              <a:rPr lang="en-US" dirty="0"/>
              <a:t>- your reasons for administering the test (physical fitness testing or clinical testing), and</a:t>
            </a:r>
          </a:p>
          <a:p>
            <a:pPr>
              <a:buNone/>
            </a:pPr>
            <a:r>
              <a:rPr lang="en-US" dirty="0"/>
              <a:t>- the availability of appropriate equipment and qualified personnel.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Classification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/>
              <a:t>Based on BMI: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301777"/>
          <a:ext cx="6172200" cy="384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3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993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Category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BMI (kg/m</a:t>
                      </a:r>
                      <a:r>
                        <a:rPr lang="en-US" sz="26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Underweight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&lt;</a:t>
                      </a:r>
                      <a:r>
                        <a:rPr lang="en-US" sz="2600" baseline="0" dirty="0">
                          <a:latin typeface="Times New Roman" pitchFamily="18" charset="0"/>
                          <a:cs typeface="Times New Roman" pitchFamily="18" charset="0"/>
                        </a:rPr>
                        <a:t> 18.5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18.5 – 24.9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Overweight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25.0-29.9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Obesity class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30.0 – 34.9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Obesity class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35.0-39.9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89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Obesity class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&gt;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Procedure for exercise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and sign informed consent form</a:t>
            </a:r>
          </a:p>
          <a:p>
            <a:r>
              <a:rPr lang="en-US" dirty="0"/>
              <a:t>Complete PAR-Q</a:t>
            </a:r>
          </a:p>
          <a:p>
            <a:r>
              <a:rPr lang="en-US" dirty="0"/>
              <a:t>Measure resting HR and BP</a:t>
            </a:r>
          </a:p>
          <a:p>
            <a:r>
              <a:rPr lang="en-US" dirty="0"/>
              <a:t>Give 2-3 min of warm up</a:t>
            </a:r>
          </a:p>
          <a:p>
            <a:r>
              <a:rPr lang="en-US" dirty="0"/>
              <a:t>Check HR,BP and RPE at regular intervals</a:t>
            </a:r>
          </a:p>
          <a:p>
            <a:r>
              <a:rPr lang="en-US" dirty="0"/>
              <a:t>BP and RPE should be checked near the last minute of each stage</a:t>
            </a:r>
          </a:p>
          <a:p>
            <a:r>
              <a:rPr lang="en-US" dirty="0"/>
              <a:t>Discontinue the test if termination criteria are reached</a:t>
            </a:r>
          </a:p>
          <a:p>
            <a:r>
              <a:rPr lang="en-US" dirty="0"/>
              <a:t>Cool down should be given after test termination</a:t>
            </a:r>
          </a:p>
          <a:p>
            <a:r>
              <a:rPr lang="en-US" dirty="0"/>
              <a:t>Recovery HR and BP should be checked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Criteria for termination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47800"/>
            <a:ext cx="8153400" cy="5181600"/>
          </a:xfrm>
        </p:spPr>
        <p:txBody>
          <a:bodyPr>
            <a:normAutofit fontScale="92500" lnSpcReduction="20000"/>
          </a:bodyPr>
          <a:lstStyle/>
          <a:p>
            <a:pPr marL="457200" indent="-457200"/>
            <a:r>
              <a:rPr lang="en-US" b="1" dirty="0"/>
              <a:t>Absolute</a:t>
            </a:r>
          </a:p>
          <a:p>
            <a:pPr marL="457200" indent="-457200">
              <a:buNone/>
            </a:pPr>
            <a:r>
              <a:rPr lang="en-US" b="1" dirty="0"/>
              <a:t> </a:t>
            </a:r>
          </a:p>
          <a:p>
            <a:pPr marL="457200" indent="-457200">
              <a:buNone/>
            </a:pPr>
            <a:r>
              <a:rPr lang="en-US" dirty="0"/>
              <a:t>- Moderate to severe Angina </a:t>
            </a:r>
          </a:p>
          <a:p>
            <a:pPr marL="457200" indent="-457200">
              <a:buNone/>
            </a:pPr>
            <a:r>
              <a:rPr lang="en-US" dirty="0"/>
              <a:t>- Drop in systolic BP ≥ 10 mm Hg from the baseline BP despite an increase in workload with signs of ischemia</a:t>
            </a:r>
          </a:p>
          <a:p>
            <a:pPr marL="457200" indent="-457200">
              <a:buNone/>
            </a:pPr>
            <a:r>
              <a:rPr lang="en-US" dirty="0"/>
              <a:t>- Increasing nervous system symptoms (</a:t>
            </a:r>
            <a:r>
              <a:rPr lang="en-US" dirty="0" err="1"/>
              <a:t>eg</a:t>
            </a:r>
            <a:r>
              <a:rPr lang="en-US" dirty="0"/>
              <a:t>. Ataxia, dizziness or near syncope)</a:t>
            </a:r>
          </a:p>
          <a:p>
            <a:pPr marL="457200" indent="-457200">
              <a:buNone/>
            </a:pPr>
            <a:r>
              <a:rPr lang="en-US" dirty="0"/>
              <a:t>- Signs of poor perfusion (cyanosis or pallor)</a:t>
            </a:r>
          </a:p>
          <a:p>
            <a:pPr marL="457200" indent="-457200">
              <a:buNone/>
            </a:pPr>
            <a:r>
              <a:rPr lang="en-US" dirty="0"/>
              <a:t>- Technical difficulties in monitoring ECG or Systolic BP</a:t>
            </a:r>
          </a:p>
          <a:p>
            <a:pPr marL="457200" indent="-457200">
              <a:buNone/>
            </a:pPr>
            <a:r>
              <a:rPr lang="en-US" dirty="0"/>
              <a:t>- Clients desire to stop</a:t>
            </a:r>
          </a:p>
          <a:p>
            <a:pPr marL="457200" indent="-457200">
              <a:buNone/>
            </a:pPr>
            <a:r>
              <a:rPr lang="en-US" dirty="0"/>
              <a:t>- Sustained Ventricular tachycardia </a:t>
            </a:r>
          </a:p>
          <a:p>
            <a:pPr marL="457200" indent="-457200">
              <a:buNone/>
            </a:pPr>
            <a:r>
              <a:rPr lang="en-US" dirty="0"/>
              <a:t>- ST elevation (≥ 1.0 mm) in leads without diagnostic Q waves (other than V</a:t>
            </a:r>
            <a:r>
              <a:rPr lang="en-US" baseline="-25000" dirty="0"/>
              <a:t>1  </a:t>
            </a:r>
            <a:r>
              <a:rPr lang="en-US" dirty="0"/>
              <a:t> OR a VR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Relative</a:t>
            </a:r>
          </a:p>
          <a:p>
            <a:endParaRPr lang="en-US" b="1" dirty="0"/>
          </a:p>
          <a:p>
            <a:pPr marL="457200" indent="-457200">
              <a:buNone/>
            </a:pPr>
            <a:r>
              <a:rPr lang="en-US" dirty="0"/>
              <a:t>- Drop in SBP≥ 10 mm Hg  in the absence of other evidence  of ischemia  </a:t>
            </a:r>
          </a:p>
          <a:p>
            <a:pPr marL="457200" indent="-457200">
              <a:buNone/>
            </a:pPr>
            <a:r>
              <a:rPr lang="en-US" dirty="0"/>
              <a:t>- Increasing chest pain </a:t>
            </a:r>
          </a:p>
          <a:p>
            <a:pPr marL="457200" indent="-457200">
              <a:buNone/>
            </a:pPr>
            <a:r>
              <a:rPr lang="en-US" dirty="0"/>
              <a:t>- Fatigue, shortness of breath, wheezing, leg cramps, </a:t>
            </a:r>
            <a:r>
              <a:rPr lang="en-US" dirty="0" err="1"/>
              <a:t>claudication</a:t>
            </a:r>
            <a:endParaRPr lang="en-US" dirty="0"/>
          </a:p>
          <a:p>
            <a:pPr marL="457200" indent="-457200">
              <a:buNone/>
            </a:pPr>
            <a:r>
              <a:rPr lang="en-US" dirty="0"/>
              <a:t>- Hypertensive response </a:t>
            </a:r>
          </a:p>
          <a:p>
            <a:pPr marL="457200" indent="-457200">
              <a:buNone/>
            </a:pPr>
            <a:r>
              <a:rPr lang="en-US" dirty="0"/>
              <a:t>- </a:t>
            </a:r>
            <a:r>
              <a:rPr lang="en-US" dirty="0" err="1"/>
              <a:t>Arrythmias</a:t>
            </a:r>
            <a:r>
              <a:rPr lang="en-US" dirty="0"/>
              <a:t> other than Sustained Ventricular tachycardia</a:t>
            </a:r>
          </a:p>
          <a:p>
            <a:pPr marL="457200" indent="-457200">
              <a:buNone/>
            </a:pPr>
            <a:r>
              <a:rPr lang="en-US" dirty="0"/>
              <a:t>- Development of bundle branch block or </a:t>
            </a:r>
            <a:r>
              <a:rPr lang="en-US" dirty="0" err="1"/>
              <a:t>intraventricular</a:t>
            </a:r>
            <a:r>
              <a:rPr lang="en-US" dirty="0"/>
              <a:t> conduction delay</a:t>
            </a:r>
          </a:p>
          <a:p>
            <a:pPr marL="457200" indent="-457200">
              <a:buNone/>
            </a:pPr>
            <a:r>
              <a:rPr lang="en-US" dirty="0"/>
              <a:t>- ST or QRS changes, extensive ST segment depression (≥ 1mm horizontal or down sloping ST segment depression) or marked axis shift.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Maximal exercise test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Treadmill - </a:t>
            </a:r>
            <a:r>
              <a:rPr lang="en-US" dirty="0" err="1"/>
              <a:t>balke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- </a:t>
            </a:r>
            <a:r>
              <a:rPr lang="en-US" dirty="0" err="1"/>
              <a:t>bruce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- modified </a:t>
            </a:r>
            <a:r>
              <a:rPr lang="en-US" dirty="0" err="1"/>
              <a:t>bruce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- ramp </a:t>
            </a:r>
          </a:p>
          <a:p>
            <a:r>
              <a:rPr lang="en-US" dirty="0"/>
              <a:t>Cycle </a:t>
            </a:r>
            <a:r>
              <a:rPr lang="en-US" dirty="0" err="1"/>
              <a:t>ergometer</a:t>
            </a:r>
            <a:r>
              <a:rPr lang="en-US" dirty="0"/>
              <a:t> - </a:t>
            </a:r>
            <a:r>
              <a:rPr lang="en-US" dirty="0" err="1"/>
              <a:t>Åstrand</a:t>
            </a:r>
            <a:r>
              <a:rPr lang="en-US" dirty="0"/>
              <a:t> Cycle </a:t>
            </a:r>
            <a:r>
              <a:rPr lang="en-US" dirty="0" err="1"/>
              <a:t>ergometer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  - Fox cycle </a:t>
            </a:r>
            <a:r>
              <a:rPr lang="en-US" dirty="0" err="1"/>
              <a:t>ergometer</a:t>
            </a:r>
            <a:endParaRPr lang="en-US" dirty="0"/>
          </a:p>
          <a:p>
            <a:r>
              <a:rPr lang="en-US" dirty="0"/>
              <a:t>Bench stepping – </a:t>
            </a:r>
            <a:r>
              <a:rPr lang="en-US" dirty="0" err="1"/>
              <a:t>nagle</a:t>
            </a:r>
            <a:r>
              <a:rPr lang="en-US" dirty="0"/>
              <a:t>, </a:t>
            </a:r>
            <a:r>
              <a:rPr lang="en-US" dirty="0" err="1"/>
              <a:t>balke</a:t>
            </a:r>
            <a:r>
              <a:rPr lang="en-US" dirty="0"/>
              <a:t>, </a:t>
            </a:r>
            <a:r>
              <a:rPr lang="en-US" dirty="0" err="1"/>
              <a:t>naughton</a:t>
            </a:r>
            <a:endParaRPr lang="en-US" dirty="0"/>
          </a:p>
          <a:p>
            <a:r>
              <a:rPr lang="en-US" dirty="0"/>
              <a:t>Recumbent stepper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Balke</a:t>
            </a:r>
            <a:r>
              <a:rPr lang="en-US" dirty="0"/>
              <a:t> protocol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2286000"/>
          <a:ext cx="7010400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54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Time (min)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Speed (mph)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Grade (%)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Speed is constant at 3.3 mph.</a:t>
                      </a:r>
                    </a:p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Elevation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increases by 1% each minute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45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50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 equations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648706"/>
              </p:ext>
            </p:extLst>
          </p:nvPr>
        </p:nvGraphicFramePr>
        <p:xfrm>
          <a:off x="1023938" y="2424541"/>
          <a:ext cx="7434262" cy="275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7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7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8529">
                <a:tc>
                  <a:txBody>
                    <a:bodyPr/>
                    <a:lstStyle/>
                    <a:p>
                      <a:r>
                        <a:rPr lang="en-US" sz="2500" dirty="0">
                          <a:latin typeface="Times New Roman" pitchFamily="18" charset="0"/>
                          <a:cs typeface="Times New Roman" pitchFamily="18" charset="0"/>
                        </a:rPr>
                        <a:t>ACTIVE AND SEDENTARY</a:t>
                      </a:r>
                      <a:r>
                        <a:rPr lang="en-US" sz="2500" baseline="0" dirty="0">
                          <a:latin typeface="Times New Roman" pitchFamily="18" charset="0"/>
                          <a:cs typeface="Times New Roman" pitchFamily="18" charset="0"/>
                        </a:rPr>
                        <a:t> MEN </a:t>
                      </a:r>
                      <a:endParaRPr lang="en-US" sz="2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>
                          <a:latin typeface="Times New Roman" pitchFamily="18" charset="0"/>
                          <a:cs typeface="Times New Roman" pitchFamily="18" charset="0"/>
                        </a:rPr>
                        <a:t>VO</a:t>
                      </a:r>
                      <a:r>
                        <a:rPr lang="en-US" sz="2500" baseline="-25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500" baseline="0" dirty="0">
                          <a:latin typeface="Times New Roman" pitchFamily="18" charset="0"/>
                          <a:cs typeface="Times New Roman" pitchFamily="18" charset="0"/>
                        </a:rPr>
                        <a:t> max = 1.444(time) + 14.99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8529">
                <a:tc>
                  <a:txBody>
                    <a:bodyPr/>
                    <a:lstStyle/>
                    <a:p>
                      <a:r>
                        <a:rPr lang="en-US" sz="2500" dirty="0">
                          <a:latin typeface="Times New Roman" pitchFamily="18" charset="0"/>
                          <a:cs typeface="Times New Roman" pitchFamily="18" charset="0"/>
                        </a:rPr>
                        <a:t>ACTIVE AND SEDENTARY WOMEN </a:t>
                      </a:r>
                      <a:endParaRPr lang="en-US" sz="2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500" dirty="0">
                          <a:latin typeface="Times New Roman" pitchFamily="18" charset="0"/>
                          <a:cs typeface="Times New Roman" pitchFamily="18" charset="0"/>
                        </a:rPr>
                        <a:t>VO</a:t>
                      </a:r>
                      <a:r>
                        <a:rPr lang="en-US" sz="2500" baseline="-25000" dirty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2500" baseline="0" dirty="0">
                          <a:latin typeface="Times New Roman" pitchFamily="18" charset="0"/>
                          <a:cs typeface="Times New Roman" pitchFamily="18" charset="0"/>
                        </a:rPr>
                        <a:t> max = 1.38(time) +5.22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/>
              <a:t>Submaximal</a:t>
            </a:r>
            <a:r>
              <a:rPr lang="en-US" sz="3600" dirty="0"/>
              <a:t> exercise test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Treadmill – multi stage</a:t>
            </a:r>
          </a:p>
          <a:p>
            <a:pPr>
              <a:buNone/>
            </a:pPr>
            <a:r>
              <a:rPr lang="en-US" dirty="0"/>
              <a:t>                     - single stage jogging test</a:t>
            </a:r>
          </a:p>
          <a:p>
            <a:pPr>
              <a:buNone/>
            </a:pPr>
            <a:r>
              <a:rPr lang="en-US" dirty="0"/>
              <a:t>                     - single stage walking test</a:t>
            </a:r>
          </a:p>
          <a:p>
            <a:r>
              <a:rPr lang="en-US" dirty="0"/>
              <a:t>Cycle </a:t>
            </a:r>
            <a:r>
              <a:rPr lang="en-US" dirty="0" err="1"/>
              <a:t>ergometer</a:t>
            </a:r>
            <a:r>
              <a:rPr lang="en-US" dirty="0"/>
              <a:t> - </a:t>
            </a:r>
            <a:r>
              <a:rPr lang="en-US" dirty="0" err="1"/>
              <a:t>Åstrand-Ryhming</a:t>
            </a:r>
            <a:r>
              <a:rPr lang="en-US" dirty="0"/>
              <a:t> cycle </a:t>
            </a:r>
            <a:r>
              <a:rPr lang="en-US" dirty="0" err="1"/>
              <a:t>ergometer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  - YMCA</a:t>
            </a:r>
          </a:p>
          <a:p>
            <a:pPr>
              <a:buNone/>
            </a:pPr>
            <a:r>
              <a:rPr lang="en-US" dirty="0"/>
              <a:t>                               - Swain cycle </a:t>
            </a:r>
            <a:r>
              <a:rPr lang="en-US" dirty="0" err="1"/>
              <a:t>ergometer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      - Fox single stage</a:t>
            </a:r>
          </a:p>
          <a:p>
            <a:r>
              <a:rPr lang="en-US" dirty="0"/>
              <a:t>Bench stepping - </a:t>
            </a:r>
            <a:r>
              <a:rPr lang="en-US" dirty="0" err="1"/>
              <a:t>Åstrand-Ryhming</a:t>
            </a:r>
            <a:r>
              <a:rPr lang="en-US" dirty="0"/>
              <a:t> step test</a:t>
            </a:r>
          </a:p>
          <a:p>
            <a:pPr>
              <a:buNone/>
            </a:pPr>
            <a:r>
              <a:rPr lang="en-US" dirty="0"/>
              <a:t>                             - Queens college step test</a:t>
            </a:r>
          </a:p>
          <a:p>
            <a:r>
              <a:rPr lang="en-US" dirty="0"/>
              <a:t>Field test </a:t>
            </a:r>
          </a:p>
          <a:p>
            <a:pPr>
              <a:buNone/>
            </a:pPr>
            <a:r>
              <a:rPr lang="en-US" dirty="0"/>
              <a:t>                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MUSCULAR FITNESS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4876800"/>
          </a:xfrm>
        </p:spPr>
        <p:txBody>
          <a:bodyPr/>
          <a:lstStyle/>
          <a:p>
            <a:r>
              <a:rPr lang="en-US" b="1" dirty="0"/>
              <a:t>Muscle strength </a:t>
            </a:r>
            <a:r>
              <a:rPr lang="en-US" dirty="0"/>
              <a:t>- Muscular strength is defined as the ability of a muscle group to develop maximal contractile force against a resistance in a single contraction.</a:t>
            </a:r>
          </a:p>
          <a:p>
            <a:r>
              <a:rPr lang="en-US" b="1" dirty="0"/>
              <a:t>Muscular endurance </a:t>
            </a:r>
            <a:r>
              <a:rPr lang="en-US" dirty="0"/>
              <a:t>is the ability of a muscle group to exert </a:t>
            </a:r>
            <a:r>
              <a:rPr lang="en-US" dirty="0" err="1"/>
              <a:t>submaximal</a:t>
            </a:r>
            <a:r>
              <a:rPr lang="en-US" dirty="0"/>
              <a:t> force for extended periods.</a:t>
            </a:r>
          </a:p>
          <a:p>
            <a:r>
              <a:rPr lang="en-US" dirty="0"/>
              <a:t>Types of contraction - static (isometric)</a:t>
            </a:r>
          </a:p>
          <a:p>
            <a:pPr>
              <a:buNone/>
            </a:pPr>
            <a:r>
              <a:rPr lang="en-US" dirty="0"/>
              <a:t>                                     - dynamic (isotonic and </a:t>
            </a:r>
            <a:r>
              <a:rPr lang="en-US" dirty="0" err="1"/>
              <a:t>isokinetic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Muscle strength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057400"/>
          <a:ext cx="6400800" cy="342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32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Testing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Equipment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368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Times New Roman" pitchFamily="18" charset="0"/>
                          <a:cs typeface="Times New Roman" pitchFamily="18" charset="0"/>
                        </a:rPr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Isometric dynamometer,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Hand held dynamometer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32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Times New Roman" pitchFamily="18" charset="0"/>
                          <a:cs typeface="Times New Roman" pitchFamily="18" charset="0"/>
                        </a:rPr>
                        <a:t>Dynamic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32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Constant resistance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Free weights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326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Variable resistance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Exercise machines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26"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latin typeface="Times New Roman" pitchFamily="18" charset="0"/>
                          <a:cs typeface="Times New Roman" pitchFamily="18" charset="0"/>
                        </a:rPr>
                        <a:t>Isokinetic</a:t>
                      </a:r>
                      <a:r>
                        <a:rPr lang="en-US" sz="22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Isokinetic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 dynamometer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BMI classification for Indian population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62000" y="2514600"/>
          <a:ext cx="8001000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065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INDIA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8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Overweight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25.0-29.9 kg/m</a:t>
                      </a:r>
                      <a:r>
                        <a:rPr lang="en-US" sz="24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23-26.9kg/m</a:t>
                      </a:r>
                      <a:r>
                        <a:rPr lang="en-US" sz="24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87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Obese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≥ 30 kg/m</a:t>
                      </a:r>
                      <a:r>
                        <a:rPr lang="en-US" sz="24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≥ 27 kg/m</a:t>
                      </a:r>
                      <a:r>
                        <a:rPr lang="en-US" sz="2400" baseline="300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 commonly in field settings, dynamic strength is measured as the </a:t>
            </a:r>
            <a:r>
              <a:rPr lang="en-US" b="1" dirty="0"/>
              <a:t>one-repetition maximum (1-RM), </a:t>
            </a:r>
            <a:r>
              <a:rPr lang="en-US" dirty="0"/>
              <a:t>which is the maximum weight that can be lifted for one complete repetition of the movement.</a:t>
            </a:r>
          </a:p>
          <a:p>
            <a:endParaRPr lang="en-US" dirty="0"/>
          </a:p>
          <a:p>
            <a:r>
              <a:rPr lang="en-US" b="1" dirty="0"/>
              <a:t>Bench press</a:t>
            </a:r>
          </a:p>
          <a:p>
            <a:r>
              <a:rPr lang="en-US" b="1" dirty="0"/>
              <a:t>Leg press</a:t>
            </a:r>
          </a:p>
          <a:p>
            <a:r>
              <a:rPr lang="en-US" dirty="0"/>
              <a:t>Arm curl</a:t>
            </a:r>
          </a:p>
          <a:p>
            <a:r>
              <a:rPr lang="en-US" dirty="0" err="1"/>
              <a:t>Latissimus</a:t>
            </a:r>
            <a:r>
              <a:rPr lang="en-US" dirty="0"/>
              <a:t> pull</a:t>
            </a:r>
          </a:p>
          <a:p>
            <a:r>
              <a:rPr lang="en-US" dirty="0"/>
              <a:t>Leg extension</a:t>
            </a:r>
          </a:p>
          <a:p>
            <a:r>
              <a:rPr lang="en-US" dirty="0"/>
              <a:t>Leg curl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Warm up by completing 5 to 10 repetitions of the exercise at 40% to 60% of the estimated 1-RM.</a:t>
            </a:r>
          </a:p>
          <a:p>
            <a:r>
              <a:rPr lang="en-US" dirty="0"/>
              <a:t>During a 1 min rest, stretch the muscle group. </a:t>
            </a:r>
          </a:p>
          <a:p>
            <a:r>
              <a:rPr lang="en-US" dirty="0"/>
              <a:t>3 to 5 repetitions of the exercise at 60% to 80% of the estimated 1-RM.</a:t>
            </a:r>
          </a:p>
          <a:p>
            <a:r>
              <a:rPr lang="en-US" dirty="0"/>
              <a:t>Increase the weight conservatively, and have the client attempt the 1-RM lift. </a:t>
            </a:r>
          </a:p>
          <a:p>
            <a:r>
              <a:rPr lang="en-US" dirty="0"/>
              <a:t>If the lift is successful, rest 3 to 5 min before attempting the next weight increment. </a:t>
            </a:r>
          </a:p>
          <a:p>
            <a:r>
              <a:rPr lang="en-US" dirty="0"/>
              <a:t>Follow this procedure until the client fails to complete the lift. </a:t>
            </a:r>
          </a:p>
          <a:p>
            <a:r>
              <a:rPr lang="en-US" dirty="0"/>
              <a:t>The 1-RM typically is achieved within three to five trials.</a:t>
            </a:r>
          </a:p>
          <a:p>
            <a:r>
              <a:rPr lang="en-US" dirty="0"/>
              <a:t>Record the 1-RM value as the maximum weight lifted for the last successful trial.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Muscle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Push ups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Modified for females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No time limit</a:t>
            </a:r>
          </a:p>
          <a:p>
            <a:r>
              <a:rPr lang="en-US" dirty="0"/>
              <a:t>Curl ups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Set cadence – 25 per min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153400" cy="990600"/>
          </a:xfrm>
        </p:spPr>
        <p:txBody>
          <a:bodyPr/>
          <a:lstStyle/>
          <a:p>
            <a:pPr algn="ctr"/>
            <a:r>
              <a:rPr lang="en-US" b="1" dirty="0"/>
              <a:t>FLEXIBILITY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Flexibility is ability of joint to move through full ROM without injury</a:t>
            </a:r>
          </a:p>
          <a:p>
            <a:r>
              <a:rPr lang="en-US" dirty="0"/>
              <a:t>Static</a:t>
            </a:r>
          </a:p>
          <a:p>
            <a:r>
              <a:rPr lang="en-US" dirty="0"/>
              <a:t>Dynamic </a:t>
            </a:r>
          </a:p>
          <a:p>
            <a:r>
              <a:rPr lang="en-US" dirty="0"/>
              <a:t>Measured by : </a:t>
            </a:r>
            <a:r>
              <a:rPr lang="en-US" dirty="0" err="1"/>
              <a:t>goniometer</a:t>
            </a:r>
            <a:endParaRPr lang="en-US" dirty="0"/>
          </a:p>
          <a:p>
            <a:pPr>
              <a:buNone/>
            </a:pPr>
            <a:r>
              <a:rPr lang="en-US" dirty="0"/>
              <a:t>                         : sit and reach test</a:t>
            </a:r>
          </a:p>
          <a:p>
            <a:pPr>
              <a:buNone/>
            </a:pPr>
            <a:r>
              <a:rPr lang="en-US" dirty="0"/>
              <a:t>                         : back scratch test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BALANCE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Balance is the ability to keep the body’s COG within the BOS when one is maintaining a static position, performing voluntary movements, or reacting to external disturbances.</a:t>
            </a:r>
          </a:p>
          <a:p>
            <a:r>
              <a:rPr lang="en-US" dirty="0"/>
              <a:t>Static </a:t>
            </a:r>
          </a:p>
          <a:p>
            <a:r>
              <a:rPr lang="en-US" dirty="0"/>
              <a:t>Dynamic </a:t>
            </a:r>
          </a:p>
          <a:p>
            <a:r>
              <a:rPr lang="en-US" dirty="0"/>
              <a:t>Reactive </a:t>
            </a:r>
          </a:p>
          <a:p>
            <a:r>
              <a:rPr lang="en-US" dirty="0"/>
              <a:t>Functional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Static - Romberg</a:t>
            </a:r>
          </a:p>
          <a:p>
            <a:pPr>
              <a:buNone/>
            </a:pPr>
            <a:r>
              <a:rPr lang="en-US" dirty="0"/>
              <a:t>              - </a:t>
            </a:r>
            <a:r>
              <a:rPr lang="en-US" dirty="0" err="1"/>
              <a:t>Unipedal</a:t>
            </a:r>
            <a:r>
              <a:rPr lang="en-US" dirty="0"/>
              <a:t> stance</a:t>
            </a:r>
          </a:p>
          <a:p>
            <a:r>
              <a:rPr lang="en-US" dirty="0"/>
              <a:t>Dynamic - Functional reach test</a:t>
            </a:r>
          </a:p>
          <a:p>
            <a:pPr>
              <a:buNone/>
            </a:pPr>
            <a:r>
              <a:rPr lang="en-US" dirty="0"/>
              <a:t>                   - Timed up and go</a:t>
            </a:r>
          </a:p>
          <a:p>
            <a:pPr>
              <a:buNone/>
            </a:pPr>
            <a:r>
              <a:rPr lang="en-US" dirty="0"/>
              <a:t>                   - Star excursion balance test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PHYSICAL ACTIVITY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Measurement of physical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TEE:REE = 1.5 to 1.8</a:t>
            </a:r>
          </a:p>
          <a:p>
            <a:r>
              <a:rPr lang="en-US" dirty="0"/>
              <a:t>Pedometer </a:t>
            </a:r>
          </a:p>
          <a:p>
            <a:r>
              <a:rPr lang="en-US" dirty="0"/>
              <a:t>Accelerometer</a:t>
            </a:r>
          </a:p>
          <a:p>
            <a:r>
              <a:rPr lang="en-US" dirty="0"/>
              <a:t>Physical activity questionnaire - IPAQ</a:t>
            </a:r>
          </a:p>
          <a:p>
            <a:pPr>
              <a:buNone/>
            </a:pPr>
            <a:r>
              <a:rPr lang="en-US" dirty="0"/>
              <a:t>                                                      - GPAQ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r>
              <a:rPr lang="en-US" dirty="0"/>
              <a:t>Based on phenotype 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752600"/>
          <a:ext cx="6781800" cy="408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4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7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8708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Type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Excess body mass or percentage</a:t>
                      </a:r>
                      <a:r>
                        <a:rPr lang="en-US" sz="2600" baseline="0" dirty="0">
                          <a:latin typeface="Times New Roman" pitchFamily="18" charset="0"/>
                          <a:cs typeface="Times New Roman" pitchFamily="18" charset="0"/>
                        </a:rPr>
                        <a:t> fat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8708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Type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Excess subcutaneous </a:t>
                      </a:r>
                      <a:r>
                        <a:rPr lang="en-US" sz="2600" dirty="0" err="1">
                          <a:latin typeface="Times New Roman" pitchFamily="18" charset="0"/>
                          <a:cs typeface="Times New Roman" pitchFamily="18" charset="0"/>
                        </a:rPr>
                        <a:t>truncal</a:t>
                      </a:r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 – abdominal</a:t>
                      </a:r>
                      <a:r>
                        <a:rPr lang="en-US" sz="2600" baseline="0" dirty="0">
                          <a:latin typeface="Times New Roman" pitchFamily="18" charset="0"/>
                          <a:cs typeface="Times New Roman" pitchFamily="18" charset="0"/>
                        </a:rPr>
                        <a:t> fat (android)</a:t>
                      </a:r>
                      <a:endParaRPr lang="en-US" sz="2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77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Type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Excess abdominal visceral fat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708"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Type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Excess </a:t>
                      </a:r>
                      <a:r>
                        <a:rPr lang="en-US" sz="2600" dirty="0" err="1">
                          <a:latin typeface="Times New Roman" pitchFamily="18" charset="0"/>
                          <a:cs typeface="Times New Roman" pitchFamily="18" charset="0"/>
                        </a:rPr>
                        <a:t>gluteal</a:t>
                      </a:r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 femoral fat (</a:t>
                      </a:r>
                      <a:r>
                        <a:rPr lang="en-US" sz="2600" dirty="0" err="1">
                          <a:latin typeface="Times New Roman" pitchFamily="18" charset="0"/>
                          <a:cs typeface="Times New Roman" pitchFamily="18" charset="0"/>
                        </a:rPr>
                        <a:t>gynoid</a:t>
                      </a:r>
                      <a:r>
                        <a:rPr lang="en-US" sz="260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8153400" cy="990600"/>
          </a:xfrm>
        </p:spPr>
        <p:txBody>
          <a:bodyPr/>
          <a:lstStyle/>
          <a:p>
            <a:pPr algn="ctr"/>
            <a:r>
              <a:rPr lang="en-US" b="1" dirty="0"/>
              <a:t>EXERCISE PRESCRIPTION 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Components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Warm up</a:t>
            </a:r>
          </a:p>
          <a:p>
            <a:r>
              <a:rPr lang="en-US" dirty="0"/>
              <a:t>Stretching</a:t>
            </a:r>
          </a:p>
          <a:p>
            <a:r>
              <a:rPr lang="en-US" dirty="0"/>
              <a:t>Conditioning - Moderate intensity (12-14)</a:t>
            </a:r>
          </a:p>
          <a:p>
            <a:pPr>
              <a:buNone/>
            </a:pPr>
            <a:r>
              <a:rPr lang="en-US" dirty="0"/>
              <a:t>                           - Vigorous intensity (15-17)</a:t>
            </a:r>
          </a:p>
          <a:p>
            <a:r>
              <a:rPr lang="en-US" dirty="0"/>
              <a:t>Cool down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Recommendation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At least 5 d·wk-1 </a:t>
            </a:r>
            <a:r>
              <a:rPr lang="en-US" dirty="0"/>
              <a:t>Moderate intensity (40% to &lt;60% [VO2R) aerobic (cardiovascular endurance) activities, weight-bearing exercise, flexibility exercise</a:t>
            </a:r>
          </a:p>
          <a:p>
            <a:r>
              <a:rPr lang="en-US" b="1" dirty="0"/>
              <a:t>At least 3 d·wk-1 </a:t>
            </a:r>
            <a:r>
              <a:rPr lang="en-US" dirty="0"/>
              <a:t>Vigorous intensity (≥60% [V with dot above]O2R) aerobic activities, weight-bearing exercise, flexibility exercise</a:t>
            </a:r>
          </a:p>
          <a:p>
            <a:r>
              <a:rPr lang="en-US" b="1" dirty="0"/>
              <a:t>3–5 d·wk-1 </a:t>
            </a:r>
            <a:r>
              <a:rPr lang="en-US" dirty="0"/>
              <a:t>A combination of moderate- and vigorous-intensity aerobic activities, weight-bearing exercise, flexibility exercise</a:t>
            </a:r>
          </a:p>
          <a:p>
            <a:r>
              <a:rPr lang="en-US" b="1" dirty="0"/>
              <a:t>2–3 d·wk-1 </a:t>
            </a:r>
            <a:r>
              <a:rPr lang="en-US" dirty="0"/>
              <a:t>Muscular strength and endurance, resistance exercise, calisthenics, balance and agility exercise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Aerobic exercise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100" dirty="0"/>
              <a:t>TREADMILL</a:t>
            </a:r>
          </a:p>
          <a:p>
            <a:r>
              <a:rPr lang="en-US" dirty="0"/>
              <a:t>To determine VO2 (modified </a:t>
            </a:r>
            <a:r>
              <a:rPr lang="en-US" dirty="0" err="1"/>
              <a:t>bruce</a:t>
            </a:r>
            <a:r>
              <a:rPr lang="en-US" dirty="0"/>
              <a:t> protocol)</a:t>
            </a:r>
          </a:p>
          <a:p>
            <a:pPr>
              <a:buNone/>
            </a:pPr>
            <a:r>
              <a:rPr lang="en-US" dirty="0"/>
              <a:t>VO2 max = 1.61(time) + 3.60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To determine VO2 (</a:t>
            </a:r>
            <a:r>
              <a:rPr lang="en-US" dirty="0" err="1"/>
              <a:t>balke</a:t>
            </a:r>
            <a:r>
              <a:rPr lang="en-US" dirty="0"/>
              <a:t> protocol)</a:t>
            </a:r>
          </a:p>
          <a:p>
            <a:pPr fontAlgn="t">
              <a:buNone/>
            </a:pPr>
            <a:r>
              <a:rPr lang="en-US" dirty="0"/>
              <a:t>Men - VO2 max = 1.444(time) + 14.99</a:t>
            </a:r>
          </a:p>
          <a:p>
            <a:pPr fontAlgn="t">
              <a:buNone/>
            </a:pPr>
            <a:r>
              <a:rPr lang="en-US" dirty="0"/>
              <a:t>Women - VO2 max = 1.38(time) +5.22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To determine speed</a:t>
            </a:r>
          </a:p>
          <a:p>
            <a:pPr>
              <a:buNone/>
            </a:pPr>
            <a:r>
              <a:rPr lang="en-US" dirty="0"/>
              <a:t>VO2 = [0.1x speed]+[1.8x Speed x Gradient ]+ 3.5 ml/kg/min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To determine duration</a:t>
            </a:r>
          </a:p>
          <a:p>
            <a:pPr>
              <a:buNone/>
            </a:pPr>
            <a:r>
              <a:rPr lang="en-US" dirty="0"/>
              <a:t>Caloric cost =target VO2 x body weight(</a:t>
            </a:r>
            <a:r>
              <a:rPr lang="en-US" dirty="0" err="1"/>
              <a:t>kgs</a:t>
            </a:r>
            <a:r>
              <a:rPr lang="en-US" dirty="0"/>
              <a:t>)/ 200</a:t>
            </a:r>
          </a:p>
          <a:p>
            <a:pPr>
              <a:buNone/>
            </a:pPr>
            <a:r>
              <a:rPr lang="en-US" dirty="0"/>
              <a:t> (kcal/min)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2400" dirty="0"/>
              <a:t>CYCLE ERGOMETER</a:t>
            </a:r>
          </a:p>
          <a:p>
            <a:pPr algn="ctr">
              <a:buNone/>
            </a:pPr>
            <a:endParaRPr lang="en-US" sz="2400" dirty="0"/>
          </a:p>
          <a:p>
            <a:r>
              <a:rPr lang="en-US" sz="2400" dirty="0"/>
              <a:t>To determine intensity(work rate)</a:t>
            </a:r>
          </a:p>
          <a:p>
            <a:pPr>
              <a:buNone/>
            </a:pPr>
            <a:r>
              <a:rPr lang="en-US" sz="2400" dirty="0"/>
              <a:t>VO2 peak = [1.8 x work rate/ wt] +3.5</a:t>
            </a:r>
          </a:p>
          <a:p>
            <a:pPr>
              <a:buNone/>
            </a:pPr>
            <a:r>
              <a:rPr lang="en-US" sz="2400" dirty="0"/>
              <a:t>(software)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/>
              <a:t>To determine duration</a:t>
            </a:r>
          </a:p>
          <a:p>
            <a:pPr>
              <a:buNone/>
            </a:pPr>
            <a:r>
              <a:rPr lang="en-US" sz="2400" dirty="0"/>
              <a:t>Caloric cost = target VO2 x body weight(</a:t>
            </a:r>
            <a:r>
              <a:rPr lang="en-US" sz="2400" dirty="0" err="1"/>
              <a:t>kgs</a:t>
            </a:r>
            <a:r>
              <a:rPr lang="en-US" sz="2400" dirty="0"/>
              <a:t>)/ 200</a:t>
            </a:r>
          </a:p>
          <a:p>
            <a:pPr>
              <a:buNone/>
            </a:pPr>
            <a:r>
              <a:rPr lang="en-US" sz="2400" dirty="0"/>
              <a:t> (kcal/min)</a:t>
            </a:r>
          </a:p>
          <a:p>
            <a:pPr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2209800"/>
          <a:ext cx="7715304" cy="356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092">
                <a:tc>
                  <a:txBody>
                    <a:bodyPr/>
                    <a:lstStyle/>
                    <a:p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Moderate intensity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Vigorous intensity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5 days/wk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 days/wk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Intensity (6-20)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12-14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15-17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30-60min/day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20-30min/day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0092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Type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Stationary cycle, treadmill, swimming, sports, dancing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Muscle strengthening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905000"/>
          <a:ext cx="8358246" cy="3687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9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691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Each major muscle group 2 -3 days/wk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91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Intensity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40-50% 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465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8-10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major muscle group X 10-15 reps X 1 set</a:t>
                      </a:r>
                    </a:p>
                    <a:p>
                      <a:r>
                        <a:rPr lang="en-US" sz="2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Eg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Exercises with </a:t>
                      </a:r>
                      <a:r>
                        <a:rPr lang="en-US" sz="22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thera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bands, wt machine, handheld weight</a:t>
                      </a:r>
                    </a:p>
                    <a:p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Pilates</a:t>
                      </a:r>
                    </a:p>
                    <a:p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Daily activities like lifting, carrying, washing windows or floor</a:t>
                      </a:r>
                    </a:p>
                    <a:p>
                      <a:endParaRPr lang="en-US" sz="22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Flexibility </a:t>
            </a: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762000" y="2057400"/>
          <a:ext cx="7467600" cy="3102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0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863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2 -3 days/wk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353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Intensity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Moderate (12-14)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353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Duration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30-60 sec 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264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Sustained</a:t>
                      </a: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 stretches 2-4 times for each major muscle group 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Balance training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2000240"/>
          <a:ext cx="8072494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75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Frequency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2-3 days/wk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755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Duration 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20-30 min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013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Type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Balance, agility, </a:t>
                      </a:r>
                      <a:r>
                        <a:rPr lang="en-US" sz="2200" dirty="0" err="1">
                          <a:latin typeface="Times New Roman" pitchFamily="18" charset="0"/>
                          <a:cs typeface="Times New Roman" pitchFamily="18" charset="0"/>
                        </a:rPr>
                        <a:t>proprioception</a:t>
                      </a:r>
                      <a:r>
                        <a:rPr lang="en-US" sz="2200" dirty="0">
                          <a:latin typeface="Times New Roman" pitchFamily="18" charset="0"/>
                          <a:cs typeface="Times New Roman" pitchFamily="18" charset="0"/>
                        </a:rPr>
                        <a:t> training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Progressively difficult posture that gradually reduce the BOS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Dynamic movements that perturb the COG 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Stressing postural muscle group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Reducing sensory input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US" sz="2200" baseline="0" dirty="0">
                          <a:latin typeface="Times New Roman" pitchFamily="18" charset="0"/>
                          <a:cs typeface="Times New Roman" pitchFamily="18" charset="0"/>
                        </a:rPr>
                        <a:t>Tai chi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72F0-0E44-582D-9207-C928E6DF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FF849-11C8-D7D6-F478-64F5F0B4661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2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dirty="0"/>
              <a:t>Based on cell morphology :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Hyperplastic</a:t>
            </a:r>
            <a:r>
              <a:rPr lang="en-US" dirty="0"/>
              <a:t> obesity</a:t>
            </a:r>
          </a:p>
          <a:p>
            <a:pPr>
              <a:buNone/>
            </a:pPr>
            <a:r>
              <a:rPr lang="en-US" dirty="0"/>
              <a:t>- Hypertrophic obesity</a:t>
            </a:r>
          </a:p>
          <a:p>
            <a:pPr>
              <a:buFontTx/>
              <a:buChar char="-"/>
            </a:pPr>
            <a:endParaRPr lang="en-US" dirty="0"/>
          </a:p>
          <a:p>
            <a:r>
              <a:rPr lang="en-US" dirty="0"/>
              <a:t>Based on health status :</a:t>
            </a:r>
          </a:p>
          <a:p>
            <a:pPr>
              <a:buNone/>
            </a:pPr>
            <a:r>
              <a:rPr lang="en-US" dirty="0"/>
              <a:t>- Mild obesity </a:t>
            </a:r>
          </a:p>
          <a:p>
            <a:pPr>
              <a:buNone/>
            </a:pPr>
            <a:r>
              <a:rPr lang="en-US" dirty="0"/>
              <a:t>- Morbid obesity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Etiology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828803"/>
          <a:ext cx="6705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77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Lifestyle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Physical 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Sleep deprivation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Cessation of smoking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Diet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Dietary habits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Eating problems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Drug induced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Antipsychotic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Antidepressants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antiepileptic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773">
                <a:tc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Diabetic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drugs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9083</TotalTime>
  <Words>3369</Words>
  <Application>Microsoft Office PowerPoint</Application>
  <PresentationFormat>On-screen Show (4:3)</PresentationFormat>
  <Paragraphs>577</Paragraphs>
  <Slides>79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6" baseType="lpstr">
      <vt:lpstr>Arial</vt:lpstr>
      <vt:lpstr>Calibri</vt:lpstr>
      <vt:lpstr>Times New Roman</vt:lpstr>
      <vt:lpstr>Tw Cen MT</vt:lpstr>
      <vt:lpstr>Wingdings</vt:lpstr>
      <vt:lpstr>Wingdings 2</vt:lpstr>
      <vt:lpstr>Median</vt:lpstr>
      <vt:lpstr>PHYSIOTHERAPY ASSESSMENT AND MANAGEMENT  OF ADOLESCENT AND ADULT OBESITY</vt:lpstr>
      <vt:lpstr>Contents </vt:lpstr>
      <vt:lpstr>Definition </vt:lpstr>
      <vt:lpstr>Prevalence </vt:lpstr>
      <vt:lpstr>Classification </vt:lpstr>
      <vt:lpstr>BMI classification for Indian population</vt:lpstr>
      <vt:lpstr>PowerPoint Presentation</vt:lpstr>
      <vt:lpstr>PowerPoint Presentation</vt:lpstr>
      <vt:lpstr>Etiology </vt:lpstr>
      <vt:lpstr>PowerPoint Presentation</vt:lpstr>
      <vt:lpstr>Pathophysiology </vt:lpstr>
      <vt:lpstr>Energy balance </vt:lpstr>
      <vt:lpstr>Leptin </vt:lpstr>
      <vt:lpstr>Gut peptides </vt:lpstr>
      <vt:lpstr>Stimulators of food intake </vt:lpstr>
      <vt:lpstr>Inhibitors of food intake </vt:lpstr>
      <vt:lpstr>Impact of satiety and hunger signals on body weight </vt:lpstr>
      <vt:lpstr>Complications </vt:lpstr>
      <vt:lpstr>PowerPoint Presentation</vt:lpstr>
      <vt:lpstr>PowerPoint Presentation</vt:lpstr>
      <vt:lpstr>PRE TESTING EVALUATIONS</vt:lpstr>
      <vt:lpstr>PowerPoint Presentation</vt:lpstr>
      <vt:lpstr>Informed consent</vt:lpstr>
      <vt:lpstr>Medical history</vt:lpstr>
      <vt:lpstr>Questionnaires</vt:lpstr>
      <vt:lpstr>Risk factors </vt:lpstr>
      <vt:lpstr>Signs and symptoms</vt:lpstr>
      <vt:lpstr>Risk stratification</vt:lpstr>
      <vt:lpstr>Lifestyle evaluation</vt:lpstr>
      <vt:lpstr>EVALUATION OF BODY COMPOSITION</vt:lpstr>
      <vt:lpstr>Need for assessing body composition</vt:lpstr>
      <vt:lpstr>PowerPoint Presentation</vt:lpstr>
      <vt:lpstr>Methods </vt:lpstr>
      <vt:lpstr>Hydrostatic weighing </vt:lpstr>
      <vt:lpstr>Air displacement pleythsmography </vt:lpstr>
      <vt:lpstr>Dual energy X ray absorptiometry </vt:lpstr>
      <vt:lpstr>Skin fold</vt:lpstr>
      <vt:lpstr>PowerPoint Presentation</vt:lpstr>
      <vt:lpstr>Bio electrical impedance analysis </vt:lpstr>
      <vt:lpstr>PowerPoint Presentation</vt:lpstr>
      <vt:lpstr>BMI</vt:lpstr>
      <vt:lpstr>Waist hip ratio</vt:lpstr>
      <vt:lpstr>PowerPoint Presentation</vt:lpstr>
      <vt:lpstr>Waist circumference</vt:lpstr>
      <vt:lpstr>Sagittal abdominal diameter</vt:lpstr>
      <vt:lpstr>EXERCISE TESTING </vt:lpstr>
      <vt:lpstr>CARDIORESPIRATORY FITNESS</vt:lpstr>
      <vt:lpstr>PowerPoint Presentation</vt:lpstr>
      <vt:lpstr>Guidelines for exercise testing</vt:lpstr>
      <vt:lpstr>Procedure for exercise testing</vt:lpstr>
      <vt:lpstr>Criteria for termination </vt:lpstr>
      <vt:lpstr>PowerPoint Presentation</vt:lpstr>
      <vt:lpstr>Maximal exercise test protocols</vt:lpstr>
      <vt:lpstr>Balke protocol</vt:lpstr>
      <vt:lpstr>Prediction equations </vt:lpstr>
      <vt:lpstr>Submaximal exercise test protocols</vt:lpstr>
      <vt:lpstr>MUSCULAR FITNESS</vt:lpstr>
      <vt:lpstr>PowerPoint Presentation</vt:lpstr>
      <vt:lpstr>Muscle strength</vt:lpstr>
      <vt:lpstr>PowerPoint Presentation</vt:lpstr>
      <vt:lpstr>Steps </vt:lpstr>
      <vt:lpstr>Muscle endurance</vt:lpstr>
      <vt:lpstr>FLEXIBILITY </vt:lpstr>
      <vt:lpstr>PowerPoint Presentation</vt:lpstr>
      <vt:lpstr>BALANCE </vt:lpstr>
      <vt:lpstr>PowerPoint Presentation</vt:lpstr>
      <vt:lpstr>PowerPoint Presentation</vt:lpstr>
      <vt:lpstr>PHYSICAL ACTIVITY</vt:lpstr>
      <vt:lpstr>Measurement of physical activity</vt:lpstr>
      <vt:lpstr>EXERCISE PRESCRIPTION </vt:lpstr>
      <vt:lpstr>Components </vt:lpstr>
      <vt:lpstr>Recommendation </vt:lpstr>
      <vt:lpstr>Aerobic exercise </vt:lpstr>
      <vt:lpstr>PowerPoint Presentation</vt:lpstr>
      <vt:lpstr>PowerPoint Presentation</vt:lpstr>
      <vt:lpstr>Muscle strengthening </vt:lpstr>
      <vt:lpstr>Flexibility </vt:lpstr>
      <vt:lpstr>Balance training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PHYSIOTHERAPY ASSESSMENT AND MANAGEMENT  OF ADOLESCENT AND ADULT OBESITY</dc:title>
  <dc:creator>swati</dc:creator>
  <cp:lastModifiedBy>Kartik Rathod</cp:lastModifiedBy>
  <cp:revision>103</cp:revision>
  <dcterms:created xsi:type="dcterms:W3CDTF">2015-08-03T13:29:20Z</dcterms:created>
  <dcterms:modified xsi:type="dcterms:W3CDTF">2024-06-18T10:57:47Z</dcterms:modified>
</cp:coreProperties>
</file>