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4" r:id="rId9"/>
    <p:sldId id="266" r:id="rId10"/>
    <p:sldId id="265"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5" d="100"/>
          <a:sy n="85" d="100"/>
        </p:scale>
        <p:origin x="-70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3BC1F1-B2B1-4487-AAC9-9907F94B41D8}" type="datetimeFigureOut">
              <a:rPr lang="en-IN" smtClean="0"/>
              <a:pPr/>
              <a:t>30-07-2024</a:t>
            </a:fld>
            <a:endParaRPr lang="en-IN"/>
          </a:p>
        </p:txBody>
      </p:sp>
      <p:sp>
        <p:nvSpPr>
          <p:cNvPr id="5" name="Footer Placeholder 4"/>
          <p:cNvSpPr>
            <a:spLocks noGrp="1"/>
          </p:cNvSpPr>
          <p:nvPr>
            <p:ph type="ftr" sz="quarter" idx="11"/>
          </p:nvPr>
        </p:nvSpPr>
        <p:spPr>
          <a:xfrm>
            <a:off x="1127124" y="329307"/>
            <a:ext cx="5943668" cy="309201"/>
          </a:xfrm>
        </p:spPr>
        <p:txBody>
          <a:bodyPr/>
          <a:lstStyle/>
          <a:p>
            <a:endParaRPr lang="en-IN"/>
          </a:p>
        </p:txBody>
      </p:sp>
      <p:sp>
        <p:nvSpPr>
          <p:cNvPr id="6" name="Slide Number Placeholder 5"/>
          <p:cNvSpPr>
            <a:spLocks noGrp="1"/>
          </p:cNvSpPr>
          <p:nvPr>
            <p:ph type="sldNum" sz="quarter" idx="12"/>
          </p:nvPr>
        </p:nvSpPr>
        <p:spPr>
          <a:xfrm>
            <a:off x="9924392" y="134930"/>
            <a:ext cx="811019" cy="503578"/>
          </a:xfrm>
        </p:spPr>
        <p:txBody>
          <a:bodyPr/>
          <a:lstStyle/>
          <a:p>
            <a:fld id="{5B7A7680-5D18-46B9-863A-886454CC47CA}" type="slidenum">
              <a:rPr lang="en-IN" smtClean="0"/>
              <a:pPr/>
              <a:t>‹#›</a:t>
            </a:fld>
            <a:endParaRPr lang="en-IN"/>
          </a:p>
        </p:txBody>
      </p:sp>
      <p:pic>
        <p:nvPicPr>
          <p:cNvPr id="16" name="Picture 15" descr="RedHashing.emf"/>
          <p:cNvPicPr/>
          <p:nvPr/>
        </p:nvPicPr>
        <p:blipFill rotWithShape="1">
          <a:blip r:embed="rId2">
            <a:duotone>
              <a:schemeClr val="accent1">
                <a:shade val="45000"/>
                <a:satMod val="135000"/>
              </a:schemeClr>
              <a:prstClr val="white"/>
            </a:duotone>
            <a:extLst>
              <a:ext uri="{28A0092B-C50C-407E-A947-70E740481C1C}">
                <a14:useLocalDpi xmlns="" xmlns:a14="http://schemas.microsoft.com/office/drawing/2010/main" val="0"/>
              </a:ext>
            </a:extLst>
          </a:blip>
          <a:srcRect l="-115" r="15828" b="36435"/>
          <a:stretch>
            <a:fillRect/>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BC1F1-B2B1-4487-AAC9-9907F94B41D8}" type="datetimeFigureOut">
              <a:rPr lang="en-IN" smtClean="0"/>
              <a:pPr/>
              <a:t>30-07-2024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7A7680-5D18-46B9-863A-886454CC47CA}" type="slidenum">
              <a:rPr lang="en-IN" smtClean="0"/>
              <a:pPr/>
              <a:t>‹#›</a:t>
            </a:fld>
            <a:endParaRPr lang="en-IN"/>
          </a:p>
        </p:txBody>
      </p:sp>
      <p:pic>
        <p:nvPicPr>
          <p:cNvPr id="15" name="Picture 14" descr="RedHashing.emf"/>
          <p:cNvPicPr/>
          <p:nvPr/>
        </p:nvPicPr>
        <p:blipFill rotWithShape="1">
          <a:blip r:embed="rId2">
            <a:duotone>
              <a:schemeClr val="accent1">
                <a:shade val="45000"/>
                <a:satMod val="135000"/>
              </a:schemeClr>
              <a:prstClr val="white"/>
            </a:duotone>
            <a:extLst>
              <a:ext uri="{28A0092B-C50C-407E-A947-70E740481C1C}">
                <a14:useLocalDpi xmlns="" xmlns:a14="http://schemas.microsoft.com/office/drawing/2010/main" val="0"/>
              </a:ext>
            </a:extLst>
          </a:blip>
          <a:srcRect l="-115" r="15828" b="36435"/>
          <a:stretch>
            <a:fillRect/>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BC1F1-B2B1-4487-AAC9-9907F94B41D8}" type="datetimeFigureOut">
              <a:rPr lang="en-IN" smtClean="0"/>
              <a:pPr/>
              <a:t>30-07-2024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7A7680-5D18-46B9-863A-886454CC47CA}" type="slidenum">
              <a:rPr lang="en-IN" smtClean="0"/>
              <a:pPr/>
              <a:t>‹#›</a:t>
            </a:fld>
            <a:endParaRPr lang="en-IN"/>
          </a:p>
        </p:txBody>
      </p:sp>
      <p:pic>
        <p:nvPicPr>
          <p:cNvPr id="17" name="Picture 16" descr="RedHashing.emf"/>
          <p:cNvPicPr/>
          <p:nvPr/>
        </p:nvPicPr>
        <p:blipFill rotWithShape="1">
          <a:blip r:embed="rId2">
            <a:duotone>
              <a:schemeClr val="accent1">
                <a:shade val="45000"/>
                <a:satMod val="135000"/>
              </a:schemeClr>
              <a:prstClr val="white"/>
            </a:duotone>
            <a:extLst>
              <a:ext uri="{28A0092B-C50C-407E-A947-70E740481C1C}">
                <a14:useLocalDpi xmlns="" xmlns:a14="http://schemas.microsoft.com/office/drawing/2010/main" val="0"/>
              </a:ext>
            </a:extLst>
          </a:blip>
          <a:srcRect l="-115" r="59215" b="36435"/>
          <a:stretch>
            <a:fillRect/>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093BC1F1-B2B1-4487-AAC9-9907F94B41D8}" type="datetimeFigureOut">
              <a:rPr lang="en-IN" smtClean="0"/>
              <a:pPr/>
              <a:t>30-07-2024</a:t>
            </a:fld>
            <a:endParaRPr lang="en-IN"/>
          </a:p>
        </p:txBody>
      </p:sp>
      <p:sp>
        <p:nvSpPr>
          <p:cNvPr id="5" name="Footer Placeholder 4"/>
          <p:cNvSpPr>
            <a:spLocks noGrp="1"/>
          </p:cNvSpPr>
          <p:nvPr>
            <p:ph type="ftr" sz="quarter" idx="11"/>
          </p:nvPr>
        </p:nvSpPr>
        <p:spPr/>
        <p:txBody>
          <a:bodyPr/>
          <a:lstStyle>
            <a:lvl1pPr>
              <a:defRPr sz="1200"/>
            </a:lvl1pPr>
          </a:lstStyle>
          <a:p>
            <a:endParaRPr lang="en-IN"/>
          </a:p>
        </p:txBody>
      </p:sp>
      <p:sp>
        <p:nvSpPr>
          <p:cNvPr id="6" name="Slide Number Placeholder 5"/>
          <p:cNvSpPr>
            <a:spLocks noGrp="1"/>
          </p:cNvSpPr>
          <p:nvPr>
            <p:ph type="sldNum" sz="quarter" idx="12"/>
          </p:nvPr>
        </p:nvSpPr>
        <p:spPr/>
        <p:txBody>
          <a:bodyPr/>
          <a:lstStyle/>
          <a:p>
            <a:fld id="{5B7A7680-5D18-46B9-863A-886454CC47CA}" type="slidenum">
              <a:rPr lang="en-IN" smtClean="0"/>
              <a:pPr/>
              <a:t>‹#›</a:t>
            </a:fld>
            <a:endParaRPr lang="en-IN"/>
          </a:p>
        </p:txBody>
      </p:sp>
      <p:pic>
        <p:nvPicPr>
          <p:cNvPr id="24" name="Picture 23" descr="RedHashing.emf"/>
          <p:cNvPicPr/>
          <p:nvPr/>
        </p:nvPicPr>
        <p:blipFill rotWithShape="1">
          <a:blip r:embed="rId2">
            <a:duotone>
              <a:schemeClr val="accent1">
                <a:shade val="45000"/>
                <a:satMod val="135000"/>
              </a:schemeClr>
              <a:prstClr val="white"/>
            </a:duotone>
            <a:extLst>
              <a:ext uri="{28A0092B-C50C-407E-A947-70E740481C1C}">
                <a14:useLocalDpi xmlns="" xmlns:a14="http://schemas.microsoft.com/office/drawing/2010/main" val="0"/>
              </a:ext>
            </a:extLst>
          </a:blip>
          <a:srcRect l="-115" r="15828" b="36435"/>
          <a:stretch>
            <a:fillRect/>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93BC1F1-B2B1-4487-AAC9-9907F94B41D8}" type="datetimeFigureOut">
              <a:rPr lang="en-IN" smtClean="0"/>
              <a:pPr/>
              <a:t>30-07-2024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7A7680-5D18-46B9-863A-886454CC47CA}" type="slidenum">
              <a:rPr lang="en-IN" smtClean="0"/>
              <a:pPr/>
              <a:t>‹#›</a:t>
            </a:fld>
            <a:endParaRPr lang="en-IN"/>
          </a:p>
        </p:txBody>
      </p:sp>
      <p:pic>
        <p:nvPicPr>
          <p:cNvPr id="16" name="Picture 15" descr="RedHashing.emf"/>
          <p:cNvPicPr/>
          <p:nvPr/>
        </p:nvPicPr>
        <p:blipFill rotWithShape="1">
          <a:blip r:embed="rId2">
            <a:duotone>
              <a:schemeClr val="accent1">
                <a:shade val="45000"/>
                <a:satMod val="135000"/>
              </a:schemeClr>
              <a:prstClr val="white"/>
            </a:duotone>
            <a:extLst>
              <a:ext uri="{28A0092B-C50C-407E-A947-70E740481C1C}">
                <a14:useLocalDpi xmlns="" xmlns:a14="http://schemas.microsoft.com/office/drawing/2010/main" val="0"/>
              </a:ext>
            </a:extLst>
          </a:blip>
          <a:srcRect l="-115" r="15828" b="36435"/>
          <a:stretch>
            <a:fillRect/>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3BC1F1-B2B1-4487-AAC9-9907F94B41D8}" type="datetimeFigureOut">
              <a:rPr lang="en-IN" smtClean="0"/>
              <a:pPr/>
              <a:t>30-07-2024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7A7680-5D18-46B9-863A-886454CC47CA}" type="slidenum">
              <a:rPr lang="en-IN" smtClean="0"/>
              <a:pPr/>
              <a:t>‹#›</a:t>
            </a:fld>
            <a:endParaRPr lang="en-IN"/>
          </a:p>
        </p:txBody>
      </p:sp>
      <p:pic>
        <p:nvPicPr>
          <p:cNvPr id="16" name="Picture 15" descr="RedHashing.emf"/>
          <p:cNvPicPr/>
          <p:nvPr/>
        </p:nvPicPr>
        <p:blipFill rotWithShape="1">
          <a:blip r:embed="rId2">
            <a:duotone>
              <a:schemeClr val="accent1">
                <a:shade val="45000"/>
                <a:satMod val="135000"/>
              </a:schemeClr>
              <a:prstClr val="white"/>
            </a:duotone>
            <a:extLst>
              <a:ext uri="{28A0092B-C50C-407E-A947-70E740481C1C}">
                <a14:useLocalDpi xmlns="" xmlns:a14="http://schemas.microsoft.com/office/drawing/2010/main" val="0"/>
              </a:ext>
            </a:extLst>
          </a:blip>
          <a:srcRect l="-115" r="15828" b="36435"/>
          <a:stretch>
            <a:fillRect/>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3BC1F1-B2B1-4487-AAC9-9907F94B41D8}" type="datetimeFigureOut">
              <a:rPr lang="en-IN" smtClean="0"/>
              <a:pPr/>
              <a:t>30-07-2024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B7A7680-5D18-46B9-863A-886454CC47CA}" type="slidenum">
              <a:rPr lang="en-IN" smtClean="0"/>
              <a:pPr/>
              <a:t>‹#›</a:t>
            </a:fld>
            <a:endParaRPr lang="en-IN"/>
          </a:p>
        </p:txBody>
      </p:sp>
      <p:pic>
        <p:nvPicPr>
          <p:cNvPr id="18" name="Picture 17" descr="RedHashing.emf"/>
          <p:cNvPicPr/>
          <p:nvPr/>
        </p:nvPicPr>
        <p:blipFill rotWithShape="1">
          <a:blip r:embed="rId2">
            <a:duotone>
              <a:schemeClr val="accent1">
                <a:shade val="45000"/>
                <a:satMod val="135000"/>
              </a:schemeClr>
              <a:prstClr val="white"/>
            </a:duotone>
            <a:extLst>
              <a:ext uri="{28A0092B-C50C-407E-A947-70E740481C1C}">
                <a14:useLocalDpi xmlns="" xmlns:a14="http://schemas.microsoft.com/office/drawing/2010/main" val="0"/>
              </a:ext>
            </a:extLst>
          </a:blip>
          <a:srcRect l="-115" r="15828" b="36435"/>
          <a:stretch>
            <a:fillRect/>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3BC1F1-B2B1-4487-AAC9-9907F94B41D8}" type="datetimeFigureOut">
              <a:rPr lang="en-IN" smtClean="0"/>
              <a:pPr/>
              <a:t>30-07-2024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B7A7680-5D18-46B9-863A-886454CC47CA}" type="slidenum">
              <a:rPr lang="en-IN" smtClean="0"/>
              <a:pPr/>
              <a:t>‹#›</a:t>
            </a:fld>
            <a:endParaRPr lang="en-IN"/>
          </a:p>
        </p:txBody>
      </p:sp>
      <p:pic>
        <p:nvPicPr>
          <p:cNvPr id="14" name="Picture 13" descr="RedHashing.emf"/>
          <p:cNvPicPr/>
          <p:nvPr/>
        </p:nvPicPr>
        <p:blipFill rotWithShape="1">
          <a:blip r:embed="rId2">
            <a:duotone>
              <a:schemeClr val="accent1">
                <a:shade val="45000"/>
                <a:satMod val="135000"/>
              </a:schemeClr>
              <a:prstClr val="white"/>
            </a:duotone>
            <a:extLst>
              <a:ext uri="{28A0092B-C50C-407E-A947-70E740481C1C}">
                <a14:useLocalDpi xmlns="" xmlns:a14="http://schemas.microsoft.com/office/drawing/2010/main" val="0"/>
              </a:ext>
            </a:extLst>
          </a:blip>
          <a:srcRect l="-115" r="15828" b="36435"/>
          <a:stretch>
            <a:fillRect/>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3BC1F1-B2B1-4487-AAC9-9907F94B41D8}" type="datetimeFigureOut">
              <a:rPr lang="en-IN" smtClean="0"/>
              <a:pPr/>
              <a:t>30-07-2024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B7A7680-5D18-46B9-863A-886454CC47C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3BC1F1-B2B1-4487-AAC9-9907F94B41D8}" type="datetimeFigureOut">
              <a:rPr lang="en-IN" smtClean="0"/>
              <a:pPr/>
              <a:t>30-07-2024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7A7680-5D18-46B9-863A-886454CC47CA}" type="slidenum">
              <a:rPr lang="en-IN" smtClean="0"/>
              <a:pPr/>
              <a:t>‹#›</a:t>
            </a:fld>
            <a:endParaRPr lang="en-IN"/>
          </a:p>
        </p:txBody>
      </p:sp>
      <p:pic>
        <p:nvPicPr>
          <p:cNvPr id="16" name="Picture 15" descr="RedHashing.emf"/>
          <p:cNvPicPr/>
          <p:nvPr/>
        </p:nvPicPr>
        <p:blipFill rotWithShape="1">
          <a:blip r:embed="rId2">
            <a:duotone>
              <a:schemeClr val="accent1">
                <a:shade val="45000"/>
                <a:satMod val="135000"/>
              </a:schemeClr>
              <a:prstClr val="white"/>
            </a:duotone>
            <a:extLst>
              <a:ext uri="{28A0092B-C50C-407E-A947-70E740481C1C}">
                <a14:useLocalDpi xmlns="" xmlns:a14="http://schemas.microsoft.com/office/drawing/2010/main" val="0"/>
              </a:ext>
            </a:extLst>
          </a:blip>
          <a:srcRect l="-115" r="15828" b="36435"/>
          <a:stretch>
            <a:fillRect/>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093BC1F1-B2B1-4487-AAC9-9907F94B41D8}" type="datetimeFigureOut">
              <a:rPr lang="en-IN" smtClean="0"/>
              <a:pPr/>
              <a:t>30-07-2024</a:t>
            </a:fld>
            <a:endParaRPr lang="en-IN"/>
          </a:p>
        </p:txBody>
      </p:sp>
      <p:sp>
        <p:nvSpPr>
          <p:cNvPr id="6" name="Footer Placeholder 5"/>
          <p:cNvSpPr>
            <a:spLocks noGrp="1"/>
          </p:cNvSpPr>
          <p:nvPr>
            <p:ph type="ftr" sz="quarter" idx="11"/>
          </p:nvPr>
        </p:nvSpPr>
        <p:spPr>
          <a:xfrm>
            <a:off x="1125300" y="318640"/>
            <a:ext cx="4877818" cy="320931"/>
          </a:xfrm>
        </p:spPr>
        <p:txBody>
          <a:bodyPr/>
          <a:lstStyle/>
          <a:p>
            <a:endParaRPr lang="en-IN"/>
          </a:p>
        </p:txBody>
      </p:sp>
      <p:sp>
        <p:nvSpPr>
          <p:cNvPr id="7" name="Slide Number Placeholder 6"/>
          <p:cNvSpPr>
            <a:spLocks noGrp="1"/>
          </p:cNvSpPr>
          <p:nvPr>
            <p:ph type="sldNum" sz="quarter" idx="12"/>
          </p:nvPr>
        </p:nvSpPr>
        <p:spPr>
          <a:xfrm>
            <a:off x="6176794" y="137408"/>
            <a:ext cx="811019" cy="503578"/>
          </a:xfrm>
        </p:spPr>
        <p:txBody>
          <a:bodyPr/>
          <a:lstStyle/>
          <a:p>
            <a:fld id="{5B7A7680-5D18-46B9-863A-886454CC47CA}" type="slidenum">
              <a:rPr lang="en-IN" smtClean="0"/>
              <a:pPr/>
              <a:t>‹#›</a:t>
            </a:fld>
            <a:endParaRPr lang="en-IN"/>
          </a:p>
        </p:txBody>
      </p:sp>
      <p:pic>
        <p:nvPicPr>
          <p:cNvPr id="22" name="Picture 21" descr="RedHashing.emf"/>
          <p:cNvPicPr/>
          <p:nvPr/>
        </p:nvPicPr>
        <p:blipFill rotWithShape="1">
          <a:blip r:embed="rId2">
            <a:duotone>
              <a:schemeClr val="accent1">
                <a:shade val="45000"/>
                <a:satMod val="135000"/>
              </a:schemeClr>
              <a:prstClr val="white"/>
            </a:duotone>
            <a:extLst>
              <a:ext uri="{28A0092B-C50C-407E-A947-70E740481C1C}">
                <a14:useLocalDpi xmlns="" xmlns:a14="http://schemas.microsoft.com/office/drawing/2010/main" val="0"/>
              </a:ext>
            </a:extLst>
          </a:blip>
          <a:srcRect l="-116" t="474" r="48549" b="36564"/>
          <a:stretch>
            <a:fillRect/>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 xmlns:a14="http://schemas.microsoft.com/office/drawing/2010/main" val="0"/>
              </a:ext>
            </a:extLst>
          </a:blip>
          <a:srcRect t="1538" b="-1538"/>
          <a:stretch>
            <a:fillRect/>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093BC1F1-B2B1-4487-AAC9-9907F94B41D8}" type="datetimeFigureOut">
              <a:rPr lang="en-IN" smtClean="0"/>
              <a:pPr/>
              <a:t>30-07-2024</a:t>
            </a:fld>
            <a:endParaRPr lang="en-IN"/>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5B7A7680-5D18-46B9-863A-886454CC47CA}"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Introduction </a:t>
            </a:r>
            <a:r>
              <a:rPr lang="en-IN" smtClean="0"/>
              <a:t>to Sociology </a:t>
            </a:r>
            <a:endParaRPr lang="en-IN" dirty="0"/>
          </a:p>
        </p:txBody>
      </p:sp>
      <p:sp>
        <p:nvSpPr>
          <p:cNvPr id="4" name="Subtitle 2">
            <a:extLst>
              <a:ext uri="{FF2B5EF4-FFF2-40B4-BE49-F238E27FC236}">
                <a16:creationId xmlns="" xmlns:a16="http://schemas.microsoft.com/office/drawing/2014/main" xmlns:lc="http://schemas.openxmlformats.org/drawingml/2006/lockedCanvas" id="{50BD73B7-7940-462C-A141-E85302C7A199}"/>
              </a:ext>
            </a:extLst>
          </p:cNvPr>
          <p:cNvSpPr>
            <a:spLocks noGrp="1"/>
          </p:cNvSpPr>
          <p:nvPr>
            <p:ph type="subTitle" idx="1"/>
          </p:nvPr>
        </p:nvSpPr>
        <p:spPr>
          <a:xfrm>
            <a:off x="604297" y="4278145"/>
            <a:ext cx="3543957" cy="1598548"/>
          </a:xfrm>
          <a:prstGeom prst="rect">
            <a:avLst/>
          </a:prstGeom>
        </p:spPr>
        <p:txBody>
          <a:bodyPr vert="horz" lIns="91440" tIns="91440" rIns="91440" bIns="91440" rtlCol="0">
            <a:normAutofit fontScale="55000" lnSpcReduction="20000"/>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r>
              <a:rPr lang="en-US" sz="2800" cap="none" dirty="0" smtClean="0">
                <a:latin typeface="+mj-lt"/>
                <a:cs typeface="Times New Roman" pitchFamily="18" charset="0"/>
              </a:rPr>
              <a:t>Dr. </a:t>
            </a:r>
            <a:r>
              <a:rPr lang="en-US" sz="2800" cap="none" dirty="0" err="1" smtClean="0">
                <a:latin typeface="+mj-lt"/>
                <a:cs typeface="Times New Roman" pitchFamily="18" charset="0"/>
              </a:rPr>
              <a:t>Ayushi</a:t>
            </a:r>
            <a:r>
              <a:rPr lang="en-US" sz="2800" cap="none" dirty="0" smtClean="0">
                <a:latin typeface="+mj-lt"/>
                <a:cs typeface="Times New Roman" pitchFamily="18" charset="0"/>
              </a:rPr>
              <a:t> Jain</a:t>
            </a:r>
          </a:p>
          <a:p>
            <a:r>
              <a:rPr lang="en-US" sz="2800" cap="none" dirty="0" smtClean="0">
                <a:latin typeface="+mj-lt"/>
                <a:cs typeface="Times New Roman" pitchFamily="18" charset="0"/>
              </a:rPr>
              <a:t>Dept Of Community Physiotherapy</a:t>
            </a:r>
          </a:p>
          <a:p>
            <a:r>
              <a:rPr lang="en-IN" sz="2800" cap="none" dirty="0" smtClean="0">
                <a:latin typeface="+mj-lt"/>
                <a:cs typeface="Times New Roman" pitchFamily="18" charset="0"/>
              </a:rPr>
              <a:t>MGM Institute Of Physiotherapy</a:t>
            </a:r>
          </a:p>
          <a:p>
            <a:r>
              <a:rPr lang="en-IN" sz="2800" cap="none" dirty="0" smtClean="0">
                <a:latin typeface="+mj-lt"/>
                <a:cs typeface="Times New Roman" pitchFamily="18" charset="0"/>
              </a:rPr>
              <a:t>Chh. Sambhajinagar</a:t>
            </a:r>
            <a:endParaRPr lang="en-US" sz="2800" cap="none" dirty="0" smtClean="0">
              <a:latin typeface="+mj-lt"/>
              <a:cs typeface="Times New Roman" pitchFamily="18" charset="0"/>
            </a:endParaRPr>
          </a:p>
          <a:p>
            <a:endParaRPr lang="en-IN" dirty="0">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of Knowledge of Sociology in Physiotherapy</a:t>
            </a:r>
            <a:endParaRPr lang="en-IN" dirty="0"/>
          </a:p>
        </p:txBody>
      </p:sp>
      <p:sp>
        <p:nvSpPr>
          <p:cNvPr id="3" name="Content Placeholder 2"/>
          <p:cNvSpPr>
            <a:spLocks noGrp="1"/>
          </p:cNvSpPr>
          <p:nvPr>
            <p:ph idx="1"/>
          </p:nvPr>
        </p:nvSpPr>
        <p:spPr/>
        <p:txBody>
          <a:bodyPr>
            <a:normAutofit/>
          </a:bodyPr>
          <a:lstStyle/>
          <a:p>
            <a:r>
              <a:rPr lang="en-US" dirty="0"/>
              <a:t>The knowledge of sociology helps the physiotherapist to get more </a:t>
            </a:r>
            <a:r>
              <a:rPr lang="en-US" dirty="0" err="1"/>
              <a:t>socialised</a:t>
            </a:r>
            <a:r>
              <a:rPr lang="en-US" dirty="0"/>
              <a:t> with the client’s family members. </a:t>
            </a:r>
          </a:p>
          <a:p>
            <a:r>
              <a:rPr lang="en-US" dirty="0"/>
              <a:t>Hence, the knowledge of sociology helps the therapist to adapt his therapeutic activities according to the need and family’s socio-cultural background and living condition of the patient.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of Knowledge of Sociology in Physiotherapy</a:t>
            </a:r>
            <a:endParaRPr lang="en-IN" dirty="0"/>
          </a:p>
        </p:txBody>
      </p:sp>
      <p:sp>
        <p:nvSpPr>
          <p:cNvPr id="3" name="Content Placeholder 2"/>
          <p:cNvSpPr>
            <a:spLocks noGrp="1"/>
          </p:cNvSpPr>
          <p:nvPr>
            <p:ph idx="1"/>
          </p:nvPr>
        </p:nvSpPr>
        <p:spPr/>
        <p:txBody>
          <a:bodyPr>
            <a:normAutofit lnSpcReduction="10000"/>
          </a:bodyPr>
          <a:lstStyle/>
          <a:p>
            <a:r>
              <a:rPr lang="en-US" dirty="0"/>
              <a:t>The knowledge gained by understanding the sociology, the therapist will able to counsel the client, make the client understand the deficit which he/ she acquired due to some pathology, not only the client but also the clients’ family members are also briefed about the problem of the client and explain to the members about the prognosis or the deficit which are permanent in nature and make the client understand the deficit and to start to live with it. </a:t>
            </a:r>
          </a:p>
          <a:p>
            <a:r>
              <a:rPr lang="en-US" dirty="0"/>
              <a:t>Hence therapist can treat the client in a manner by which the client may be able to recover from his ailment quickly</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Thankyou </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What is sociology</a:t>
            </a:r>
          </a:p>
        </p:txBody>
      </p:sp>
      <p:sp>
        <p:nvSpPr>
          <p:cNvPr id="3" name="Content Placeholder 2"/>
          <p:cNvSpPr>
            <a:spLocks noGrp="1"/>
          </p:cNvSpPr>
          <p:nvPr>
            <p:ph idx="1"/>
          </p:nvPr>
        </p:nvSpPr>
        <p:spPr/>
        <p:txBody>
          <a:bodyPr/>
          <a:lstStyle/>
          <a:p>
            <a:r>
              <a:rPr lang="en-US" dirty="0"/>
              <a:t>‘The science of social phenomenon subjected to natural laws, the discovery of which is the objective of investigations’— Auguste Comte</a:t>
            </a:r>
          </a:p>
          <a:p>
            <a:r>
              <a:rPr lang="en-US" dirty="0"/>
              <a:t> ‘The scientific study of society’—Gidding and Gidding</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0300" y="1271905"/>
            <a:ext cx="9603105" cy="4194175"/>
          </a:xfrm>
        </p:spPr>
        <p:txBody>
          <a:bodyPr/>
          <a:lstStyle/>
          <a:p>
            <a:pPr marL="0" indent="0">
              <a:buNone/>
            </a:pPr>
            <a:r>
              <a:rPr lang="en-US" dirty="0"/>
              <a:t>• The sociology is science of society. </a:t>
            </a:r>
          </a:p>
          <a:p>
            <a:pPr marL="0" indent="0">
              <a:buNone/>
            </a:pPr>
            <a:r>
              <a:rPr lang="en-US" dirty="0"/>
              <a:t>• It studies the social relationships. </a:t>
            </a:r>
          </a:p>
          <a:p>
            <a:pPr marL="0" indent="0">
              <a:buNone/>
            </a:pPr>
            <a:r>
              <a:rPr lang="en-US" dirty="0"/>
              <a:t>• It is the study of social life. </a:t>
            </a:r>
          </a:p>
          <a:p>
            <a:pPr marL="0" indent="0">
              <a:buNone/>
            </a:pPr>
            <a:r>
              <a:rPr lang="en-US" dirty="0"/>
              <a:t>• It is the study of human </a:t>
            </a:r>
            <a:r>
              <a:rPr lang="en-US" dirty="0" err="1"/>
              <a:t>behaviour</a:t>
            </a:r>
            <a:r>
              <a:rPr lang="en-US" dirty="0"/>
              <a:t> in group situation. </a:t>
            </a:r>
          </a:p>
          <a:p>
            <a:pPr marL="0" indent="0">
              <a:buNone/>
            </a:pPr>
            <a:r>
              <a:rPr lang="en-US" dirty="0"/>
              <a:t>• It deals with social actions. </a:t>
            </a:r>
          </a:p>
          <a:p>
            <a:pPr marL="0" indent="0">
              <a:buNone/>
            </a:pPr>
            <a:r>
              <a:rPr lang="en-US" dirty="0"/>
              <a:t>• It studies social systems.</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above definitions are based on the following factors:</a:t>
            </a:r>
            <a:endParaRPr lang="en-IN" dirty="0"/>
          </a:p>
        </p:txBody>
      </p:sp>
      <p:sp>
        <p:nvSpPr>
          <p:cNvPr id="3" name="Content Placeholder 2"/>
          <p:cNvSpPr>
            <a:spLocks noGrp="1"/>
          </p:cNvSpPr>
          <p:nvPr>
            <p:ph idx="1"/>
          </p:nvPr>
        </p:nvSpPr>
        <p:spPr>
          <a:xfrm>
            <a:off x="1130270" y="2083324"/>
            <a:ext cx="9603275" cy="4006391"/>
          </a:xfrm>
        </p:spPr>
        <p:txBody>
          <a:bodyPr>
            <a:normAutofit/>
          </a:bodyPr>
          <a:lstStyle/>
          <a:p>
            <a:pPr marL="0" indent="0">
              <a:buNone/>
            </a:pPr>
            <a:r>
              <a:rPr lang="en-US" dirty="0"/>
              <a:t>• Human beings have a propensity to </a:t>
            </a:r>
            <a:r>
              <a:rPr lang="en-US" b="1" dirty="0" err="1"/>
              <a:t>organise</a:t>
            </a:r>
            <a:r>
              <a:rPr lang="en-US" b="1" dirty="0"/>
              <a:t> their </a:t>
            </a:r>
            <a:r>
              <a:rPr lang="en-US" b="1" dirty="0" err="1"/>
              <a:t>behaviour</a:t>
            </a:r>
            <a:r>
              <a:rPr lang="en-US" b="1" dirty="0"/>
              <a:t> in groups in order to satisfy their needs </a:t>
            </a:r>
            <a:r>
              <a:rPr lang="en-US" dirty="0"/>
              <a:t>and wants to fulfill necessary social function.</a:t>
            </a:r>
          </a:p>
          <a:p>
            <a:pPr marL="0" indent="0">
              <a:buNone/>
            </a:pPr>
            <a:r>
              <a:rPr lang="en-US" dirty="0"/>
              <a:t>• </a:t>
            </a:r>
            <a:r>
              <a:rPr lang="en-US" b="1" dirty="0"/>
              <a:t>The </a:t>
            </a:r>
            <a:r>
              <a:rPr lang="en-US" b="1" dirty="0" err="1"/>
              <a:t>behaviours</a:t>
            </a:r>
            <a:r>
              <a:rPr lang="en-US" b="1" dirty="0"/>
              <a:t>, thoughts and attitudes </a:t>
            </a:r>
            <a:r>
              <a:rPr lang="en-US" dirty="0"/>
              <a:t>of human beings are determined to a large extent by the quality of the learned ways of interacting in groups. </a:t>
            </a:r>
          </a:p>
          <a:p>
            <a:pPr marL="0" indent="0">
              <a:buNone/>
            </a:pPr>
            <a:r>
              <a:rPr lang="en-US" dirty="0"/>
              <a:t>• The </a:t>
            </a:r>
            <a:r>
              <a:rPr lang="en-US" b="1" dirty="0"/>
              <a:t>social interaction </a:t>
            </a:r>
            <a:r>
              <a:rPr lang="en-US" dirty="0"/>
              <a:t>in which one person influence the attitudes, thoughts, opinions and </a:t>
            </a:r>
            <a:r>
              <a:rPr lang="en-US" dirty="0" err="1"/>
              <a:t>behaviour</a:t>
            </a:r>
            <a:r>
              <a:rPr lang="en-US" dirty="0"/>
              <a:t> of another. </a:t>
            </a:r>
          </a:p>
          <a:p>
            <a:pPr marL="0" indent="0">
              <a:buNone/>
            </a:pPr>
            <a:r>
              <a:rPr lang="en-US" dirty="0"/>
              <a:t>• Interaction pattern occurs within the large social systems in societies, groups, crowds, social classes, social institutions, </a:t>
            </a:r>
            <a:r>
              <a:rPr lang="en-US" dirty="0" err="1"/>
              <a:t>neighbourhood</a:t>
            </a:r>
            <a:r>
              <a:rPr lang="en-US" dirty="0"/>
              <a:t> and community</a:t>
            </a: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100000"/>
              </a:lnSpc>
            </a:pPr>
            <a:r>
              <a:rPr lang="en-US" sz="2400" b="1" dirty="0"/>
              <a:t>Sociology as a science</a:t>
            </a:r>
            <a:r>
              <a:rPr lang="en-US" sz="2400" dirty="0"/>
              <a:t>: It emerged as a special discipline among the social sciences, considered as sciences of society.</a:t>
            </a:r>
            <a:endParaRPr lang="en-IN" sz="2400" dirty="0"/>
          </a:p>
        </p:txBody>
      </p:sp>
      <p:sp>
        <p:nvSpPr>
          <p:cNvPr id="3" name="Content Placeholder 2"/>
          <p:cNvSpPr>
            <a:spLocks noGrp="1"/>
          </p:cNvSpPr>
          <p:nvPr>
            <p:ph idx="1"/>
          </p:nvPr>
        </p:nvSpPr>
        <p:spPr/>
        <p:txBody>
          <a:bodyPr/>
          <a:lstStyle/>
          <a:p>
            <a:r>
              <a:rPr lang="en-US" dirty="0"/>
              <a:t>It studies social phenomenon</a:t>
            </a:r>
          </a:p>
          <a:p>
            <a:r>
              <a:rPr lang="en-IN" dirty="0"/>
              <a:t>Sociology is factual</a:t>
            </a:r>
          </a:p>
          <a:p>
            <a:r>
              <a:rPr lang="en-US" dirty="0"/>
              <a:t>Sociology frames laws and attempts to predict</a:t>
            </a:r>
          </a:p>
          <a:p>
            <a:r>
              <a:rPr lang="en-US" dirty="0"/>
              <a:t>Principles of sociology are universal</a:t>
            </a:r>
          </a:p>
          <a:p>
            <a:r>
              <a:rPr lang="en-US" dirty="0"/>
              <a:t>It discovers the cause and effect relationship</a:t>
            </a:r>
          </a:p>
          <a:p>
            <a:r>
              <a:rPr lang="en-IN" dirty="0"/>
              <a:t>Sociological principles are veridical</a:t>
            </a:r>
            <a:endParaRPr lang="en-US"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3945" y="953135"/>
            <a:ext cx="5839460" cy="1049020"/>
          </a:xfrm>
        </p:spPr>
        <p:txBody>
          <a:bodyPr/>
          <a:lstStyle/>
          <a:p>
            <a:r>
              <a:rPr lang="en-IN" dirty="0"/>
              <a:t>The opposite </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1. It lacks experimentation: </a:t>
            </a:r>
          </a:p>
          <a:p>
            <a:pPr marL="0" indent="0">
              <a:buNone/>
            </a:pPr>
            <a:r>
              <a:rPr lang="en-US" dirty="0"/>
              <a:t>2. Lack of objectivity: The sociologists cannot maintain complete its objectivity in order to understand its external action. </a:t>
            </a:r>
          </a:p>
          <a:p>
            <a:pPr marL="0" indent="0">
              <a:buNone/>
            </a:pPr>
            <a:r>
              <a:rPr lang="en-US" dirty="0"/>
              <a:t>3. Lack of </a:t>
            </a:r>
            <a:r>
              <a:rPr lang="en-US" dirty="0" err="1"/>
              <a:t>exactivity</a:t>
            </a:r>
            <a:r>
              <a:rPr lang="en-US" dirty="0"/>
              <a:t>: The laws and conclusions cannot be expressed in precise terms. The prediction might not be true. Findings are often limited in time and space. </a:t>
            </a:r>
          </a:p>
          <a:p>
            <a:pPr marL="0" indent="0">
              <a:buNone/>
            </a:pPr>
            <a:r>
              <a:rPr lang="en-US" dirty="0"/>
              <a:t>4. Inability to measure subject matter. </a:t>
            </a:r>
          </a:p>
          <a:p>
            <a:pPr marL="0" indent="0">
              <a:buNone/>
            </a:pPr>
            <a:r>
              <a:rPr lang="en-US" dirty="0"/>
              <a:t>5</a:t>
            </a:r>
            <a:r>
              <a:rPr lang="en-US" dirty="0" smtClean="0"/>
              <a:t>. </a:t>
            </a:r>
            <a:r>
              <a:rPr lang="en-US" dirty="0"/>
              <a:t>It cannot make predictions correctly.</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of Knowledge of Sociology in Physiotherapy</a:t>
            </a:r>
            <a:endParaRPr lang="en-IN" dirty="0"/>
          </a:p>
        </p:txBody>
      </p:sp>
      <p:sp>
        <p:nvSpPr>
          <p:cNvPr id="3" name="Content Placeholder 2"/>
          <p:cNvSpPr>
            <a:spLocks noGrp="1"/>
          </p:cNvSpPr>
          <p:nvPr>
            <p:ph idx="1"/>
          </p:nvPr>
        </p:nvSpPr>
        <p:spPr>
          <a:xfrm>
            <a:off x="1130300" y="2171700"/>
            <a:ext cx="9603105" cy="3964305"/>
          </a:xfrm>
        </p:spPr>
        <p:txBody>
          <a:bodyPr>
            <a:normAutofit fontScale="92500" lnSpcReduction="20000"/>
          </a:bodyPr>
          <a:lstStyle/>
          <a:p>
            <a:r>
              <a:rPr lang="en-US" dirty="0"/>
              <a:t>Man is a socio-cultural being, gregarious in nature, always needs the company of fellow-beings. </a:t>
            </a:r>
          </a:p>
          <a:p>
            <a:r>
              <a:rPr lang="en-US" dirty="0"/>
              <a:t>The professional like physiotherapists who spend most of their time with the clients should have through knowledge about</a:t>
            </a:r>
            <a:r>
              <a:rPr lang="en-US" dirty="0">
                <a:solidFill>
                  <a:schemeClr val="accent6"/>
                </a:solidFill>
              </a:rPr>
              <a:t> society, environmental influences, situational factors, influencing areas, situational support</a:t>
            </a:r>
            <a:r>
              <a:rPr lang="en-US" dirty="0"/>
              <a:t> of the client during the needed hour, individual felt</a:t>
            </a:r>
            <a:r>
              <a:rPr lang="en-US" dirty="0">
                <a:solidFill>
                  <a:schemeClr val="accent6"/>
                </a:solidFill>
              </a:rPr>
              <a:t> needs and demands</a:t>
            </a:r>
            <a:r>
              <a:rPr lang="en-US" dirty="0"/>
              <a:t> needs in order to identify the requirements based on the needs of the people, diagnose their health and sickness. </a:t>
            </a:r>
          </a:p>
          <a:p>
            <a:r>
              <a:rPr lang="en-US" dirty="0"/>
              <a:t>The professionals has to understand the clients family </a:t>
            </a:r>
            <a:r>
              <a:rPr lang="en-US" dirty="0">
                <a:solidFill>
                  <a:schemeClr val="accent6"/>
                </a:solidFill>
              </a:rPr>
              <a:t>back ground, cultural, customary habits, economical benefits</a:t>
            </a:r>
            <a:r>
              <a:rPr lang="en-US" dirty="0"/>
              <a:t> so that, necessary interventions with adequate support can be planned and implemented from the family members and as well others members who will help the client. </a:t>
            </a:r>
            <a:endParaRPr lang="en-IN" dirty="0"/>
          </a:p>
        </p:txBody>
      </p:sp>
      <p:sp>
        <p:nvSpPr>
          <p:cNvPr id="4" name="Text Box 3"/>
          <p:cNvSpPr txBox="1"/>
          <p:nvPr/>
        </p:nvSpPr>
        <p:spPr>
          <a:xfrm>
            <a:off x="7555865" y="565150"/>
            <a:ext cx="4064000" cy="368300"/>
          </a:xfrm>
          <a:prstGeom prst="rect">
            <a:avLst/>
          </a:prstGeom>
          <a:noFill/>
        </p:spPr>
        <p:txBody>
          <a:bodyPr wrap="square" rtlCol="0">
            <a:spAutoFit/>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of Knowledge of Sociology in Physiotherapy</a:t>
            </a:r>
            <a:endParaRPr lang="en-IN" dirty="0"/>
          </a:p>
        </p:txBody>
      </p:sp>
      <p:sp>
        <p:nvSpPr>
          <p:cNvPr id="3" name="Content Placeholder 2"/>
          <p:cNvSpPr>
            <a:spLocks noGrp="1"/>
          </p:cNvSpPr>
          <p:nvPr>
            <p:ph idx="1"/>
          </p:nvPr>
        </p:nvSpPr>
        <p:spPr/>
        <p:txBody>
          <a:bodyPr>
            <a:normAutofit fontScale="92500" lnSpcReduction="20000"/>
          </a:bodyPr>
          <a:lstStyle/>
          <a:p>
            <a:r>
              <a:rPr lang="en-US" dirty="0"/>
              <a:t>Sociology studies the relationship between human beings. </a:t>
            </a:r>
          </a:p>
          <a:p>
            <a:r>
              <a:rPr lang="en-US" dirty="0"/>
              <a:t>Physiotherapist have to establish </a:t>
            </a:r>
            <a:r>
              <a:rPr lang="en-US" dirty="0">
                <a:solidFill>
                  <a:schemeClr val="accent6"/>
                </a:solidFill>
              </a:rPr>
              <a:t>good interpersonal relationship</a:t>
            </a:r>
            <a:r>
              <a:rPr lang="en-US" dirty="0"/>
              <a:t>, wins the confidentiality of the client so that the client will freely ventilate their feelings, thoughts with the therapist without any inhibitions, prejudice or bias. </a:t>
            </a:r>
          </a:p>
          <a:p>
            <a:r>
              <a:rPr lang="en-US" dirty="0"/>
              <a:t>The process of clients’ care is essentially a </a:t>
            </a:r>
            <a:r>
              <a:rPr lang="en-US" dirty="0">
                <a:solidFill>
                  <a:schemeClr val="accent6"/>
                </a:solidFill>
              </a:rPr>
              <a:t>social activity</a:t>
            </a:r>
            <a:r>
              <a:rPr lang="en-US" dirty="0"/>
              <a:t>. </a:t>
            </a:r>
          </a:p>
          <a:p>
            <a:r>
              <a:rPr lang="en-US" dirty="0"/>
              <a:t>The therapist will get first hand information from the client through sociological investigations methods like the health care professionals to gather the way of approaching the strange person, i.e. client.</a:t>
            </a:r>
          </a:p>
          <a:p>
            <a:r>
              <a:rPr lang="en-US" dirty="0"/>
              <a:t> Family is the basic unit of society. </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of Knowledge of Sociology in Physiotherapy</a:t>
            </a:r>
            <a:endParaRPr lang="en-IN" dirty="0"/>
          </a:p>
        </p:txBody>
      </p:sp>
      <p:sp>
        <p:nvSpPr>
          <p:cNvPr id="3" name="Content Placeholder 2"/>
          <p:cNvSpPr>
            <a:spLocks noGrp="1"/>
          </p:cNvSpPr>
          <p:nvPr>
            <p:ph idx="1"/>
          </p:nvPr>
        </p:nvSpPr>
        <p:spPr/>
        <p:txBody>
          <a:bodyPr>
            <a:normAutofit/>
          </a:bodyPr>
          <a:lstStyle/>
          <a:p>
            <a:r>
              <a:rPr lang="en-US" dirty="0"/>
              <a:t>When the client is healthy, automatically the entire family will be benefited thereby the society, in specific and community at large for the total welfare of the state and nation. </a:t>
            </a:r>
          </a:p>
          <a:p>
            <a:r>
              <a:rPr lang="en-US" dirty="0"/>
              <a:t>Nearly </a:t>
            </a:r>
            <a:r>
              <a:rPr lang="en-US" dirty="0">
                <a:solidFill>
                  <a:schemeClr val="accent6"/>
                </a:solidFill>
              </a:rPr>
              <a:t>75% of physiotherapy activities is performed within the homes of disabled</a:t>
            </a:r>
            <a:r>
              <a:rPr lang="en-US" dirty="0"/>
              <a:t> and those who are having physiotherapeutically oriented ailments. </a:t>
            </a:r>
          </a:p>
          <a:p>
            <a:r>
              <a:rPr lang="en-US" dirty="0"/>
              <a:t>The therapist will be having more feasibility to understand the socio-economic, sociocultural background, nature of family</a:t>
            </a:r>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TotalTime>
  <Words>830</Words>
  <Application>WPS Presentation</Application>
  <PresentationFormat>Custom</PresentationFormat>
  <Paragraphs>53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Gallery</vt:lpstr>
      <vt:lpstr>Introduction to Sociology </vt:lpstr>
      <vt:lpstr>What is sociology</vt:lpstr>
      <vt:lpstr>Slide 3</vt:lpstr>
      <vt:lpstr>The above definitions are based on the following factors:</vt:lpstr>
      <vt:lpstr>Sociology as a science: It emerged as a special discipline among the social sciences, considered as sciences of society.</vt:lpstr>
      <vt:lpstr>The opposite </vt:lpstr>
      <vt:lpstr>Application of Knowledge of Sociology in Physiotherapy</vt:lpstr>
      <vt:lpstr>Application of Knowledge of Sociology in Physiotherapy</vt:lpstr>
      <vt:lpstr>Application of Knowledge of Sociology in Physiotherapy</vt:lpstr>
      <vt:lpstr>Application of Knowledge of Sociology in Physiotherapy</vt:lpstr>
      <vt:lpstr>Application of Knowledge of Sociology in Physiotherapy</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dc:title>
  <dc:creator>yash jain</dc:creator>
  <cp:lastModifiedBy>DOSS PARKASH</cp:lastModifiedBy>
  <cp:revision>18</cp:revision>
  <dcterms:created xsi:type="dcterms:W3CDTF">2022-09-15T05:46:00Z</dcterms:created>
  <dcterms:modified xsi:type="dcterms:W3CDTF">2024-07-30T11:36:32Z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7941D7C123BC4D7D9A59D47DBC75D8FF_12</vt:lpwstr>
  </property>
  <property fmtid="{D5CDD505-2E9C-101B-9397-08002B2CF9AE}" pid="3" name="KSOProductBuildVer">
    <vt:lpwstr>1033-12.2.0.13489</vt:lpwstr>
  </property>
</Properties>
</file>