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6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6" r:id="rId19"/>
    <p:sldId id="272" r:id="rId20"/>
    <p:sldId id="274" r:id="rId21"/>
    <p:sldId id="275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6" r:id="rId31"/>
    <p:sldId id="285" r:id="rId32"/>
    <p:sldId id="287" r:id="rId33"/>
    <p:sldId id="288" r:id="rId34"/>
    <p:sldId id="289" r:id="rId35"/>
    <p:sldId id="290" r:id="rId36"/>
    <p:sldId id="291" r:id="rId37"/>
    <p:sldId id="293" r:id="rId38"/>
    <p:sldId id="292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15" autoAdjust="0"/>
  </p:normalViewPr>
  <p:slideViewPr>
    <p:cSldViewPr>
      <p:cViewPr varScale="1">
        <p:scale>
          <a:sx n="85" d="100"/>
          <a:sy n="85" d="100"/>
        </p:scale>
        <p:origin x="-15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7C8DC-8B54-4887-B412-EC6E87EFBFA2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FB981-3339-49FF-9858-CBF4E1275F8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49330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FB981-3339-49FF-9858-CBF4E1275F88}" type="slidenum">
              <a:rPr lang="en-IN" smtClean="0"/>
              <a:pPr/>
              <a:t>16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0119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ADFAF5-E621-4DD0-A1B0-81DCFFEE2FE4}" type="datetimeFigureOut">
              <a:rPr lang="en-IN" smtClean="0"/>
              <a:pPr/>
              <a:t>30-07-2024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36A3CE-E910-4B59-A233-B31327DBFFC8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latin typeface="Arial Black" pitchFamily="34" charset="0"/>
              </a:rPr>
              <a:t>TEMPOROMANDIBULAR       </a:t>
            </a:r>
            <a:br>
              <a:rPr lang="en-US" sz="4400" b="1" dirty="0" smtClean="0">
                <a:latin typeface="Arial Black" pitchFamily="34" charset="0"/>
              </a:rPr>
            </a:br>
            <a:r>
              <a:rPr lang="en-US" sz="4400" b="1" dirty="0" smtClean="0">
                <a:latin typeface="Arial Black" pitchFamily="34" charset="0"/>
              </a:rPr>
              <a:t>                 JOINT</a:t>
            </a:r>
            <a:endParaRPr lang="en-IN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4643446"/>
            <a:ext cx="7854696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Dr </a:t>
            </a:r>
            <a:r>
              <a:rPr lang="en-IN" sz="2000" b="1" dirty="0" err="1" smtClean="0">
                <a:latin typeface="Times New Roman" pitchFamily="18" charset="0"/>
                <a:cs typeface="Times New Roman" pitchFamily="18" charset="0"/>
              </a:rPr>
              <a:t>Sarath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dirty="0" err="1" smtClean="0">
                <a:latin typeface="Times New Roman" pitchFamily="18" charset="0"/>
                <a:cs typeface="Times New Roman" pitchFamily="18" charset="0"/>
              </a:rPr>
              <a:t>Babu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 V</a:t>
            </a:r>
            <a:endParaRPr lang="en-I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Professor cum Principal</a:t>
            </a:r>
          </a:p>
          <a:p>
            <a:pPr algn="ctr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Dept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Sports Physiotherapy</a:t>
            </a:r>
          </a:p>
          <a:p>
            <a:pPr algn="ctr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MGM Institute Of Physiotherapy</a:t>
            </a:r>
          </a:p>
          <a:p>
            <a:pPr algn="ctr"/>
            <a:r>
              <a:rPr lang="en-IN" sz="2000" b="1" dirty="0" smtClean="0">
                <a:latin typeface="Times New Roman" pitchFamily="18" charset="0"/>
                <a:cs typeface="Times New Roman" pitchFamily="18" charset="0"/>
              </a:rPr>
              <a:t>Chh. Sambhajinagar</a:t>
            </a: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3335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Overall, the temporal bones and the mandible </a:t>
            </a:r>
            <a:r>
              <a:rPr lang="en-IN" dirty="0" smtClean="0"/>
              <a:t>combine to </a:t>
            </a:r>
            <a:r>
              <a:rPr lang="en-IN" dirty="0"/>
              <a:t>create two separate yet connected TM joints. </a:t>
            </a:r>
            <a:endParaRPr lang="en-IN" dirty="0" smtClean="0"/>
          </a:p>
          <a:p>
            <a:r>
              <a:rPr lang="en-IN" dirty="0" smtClean="0"/>
              <a:t>The two</a:t>
            </a:r>
            <a:r>
              <a:rPr lang="en-IN" dirty="0"/>
              <a:t> TM joints are part of a closed chain and must </a:t>
            </a:r>
            <a:r>
              <a:rPr lang="en-IN" dirty="0" smtClean="0"/>
              <a:t>function  together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277517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articular </a:t>
            </a:r>
            <a:r>
              <a:rPr lang="en-IN" dirty="0"/>
              <a:t>surfaces of the articular eminence and </a:t>
            </a:r>
            <a:r>
              <a:rPr lang="en-IN" dirty="0" smtClean="0"/>
              <a:t>the mandibular </a:t>
            </a:r>
            <a:r>
              <a:rPr lang="en-IN" dirty="0"/>
              <a:t>condyle are covered with dense, </a:t>
            </a:r>
            <a:r>
              <a:rPr lang="en-IN" dirty="0" smtClean="0"/>
              <a:t>avascular, collagenous </a:t>
            </a:r>
            <a:r>
              <a:rPr lang="en-IN" dirty="0"/>
              <a:t>tissue that contains some cartilaginous </a:t>
            </a:r>
            <a:r>
              <a:rPr lang="en-IN" dirty="0" smtClean="0"/>
              <a:t>cells.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050481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 err="1"/>
              <a:t>fibers</a:t>
            </a:r>
            <a:r>
              <a:rPr lang="en-IN" dirty="0"/>
              <a:t> near </a:t>
            </a:r>
            <a:r>
              <a:rPr lang="en-IN" dirty="0" smtClean="0"/>
              <a:t>the surface </a:t>
            </a:r>
            <a:r>
              <a:rPr lang="en-IN" dirty="0"/>
              <a:t>of the articular covering are aligned in a </a:t>
            </a:r>
            <a:r>
              <a:rPr lang="en-IN" dirty="0" smtClean="0"/>
              <a:t>parallel arrangement </a:t>
            </a:r>
            <a:r>
              <a:rPr lang="en-IN" dirty="0"/>
              <a:t>to facilitate gliding of the joint </a:t>
            </a:r>
            <a:r>
              <a:rPr lang="en-IN" dirty="0" smtClean="0"/>
              <a:t>surfaces.</a:t>
            </a:r>
          </a:p>
          <a:p>
            <a:r>
              <a:rPr lang="en-IN" dirty="0"/>
              <a:t>The presence of fibrocartilage rather than hyaline </a:t>
            </a:r>
            <a:r>
              <a:rPr lang="en-IN" dirty="0" smtClean="0"/>
              <a:t>cartilage is </a:t>
            </a:r>
            <a:r>
              <a:rPr lang="en-IN" dirty="0"/>
              <a:t>significant because fibrocartilage can repair and </a:t>
            </a:r>
            <a:r>
              <a:rPr lang="en-IN" dirty="0" smtClean="0"/>
              <a:t>remodel itself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47974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Typically fibrocartilage is present in </a:t>
            </a:r>
            <a:r>
              <a:rPr lang="en-IN" dirty="0" smtClean="0"/>
              <a:t>areas that </a:t>
            </a:r>
            <a:r>
              <a:rPr lang="en-IN" dirty="0"/>
              <a:t>have to withstand repeated and high-level stress. </a:t>
            </a:r>
            <a:endParaRPr lang="en-IN" dirty="0" smtClean="0"/>
          </a:p>
          <a:p>
            <a:r>
              <a:rPr lang="en-IN" dirty="0" smtClean="0"/>
              <a:t>The TM </a:t>
            </a:r>
            <a:r>
              <a:rPr lang="en-IN" dirty="0"/>
              <a:t>joints are subjected to the repetitive stress of </a:t>
            </a:r>
            <a:r>
              <a:rPr lang="en-IN" dirty="0" smtClean="0"/>
              <a:t>jaw motions </a:t>
            </a:r>
            <a:r>
              <a:rPr lang="en-IN" dirty="0"/>
              <a:t>as well as to tremendous bite forces, which </a:t>
            </a:r>
            <a:r>
              <a:rPr lang="en-IN" dirty="0" smtClean="0"/>
              <a:t>have been </a:t>
            </a:r>
            <a:r>
              <a:rPr lang="en-IN" dirty="0"/>
              <a:t>measured at 597 N for women and 847 N for men.</a:t>
            </a:r>
          </a:p>
        </p:txBody>
      </p:sp>
    </p:spTree>
    <p:extLst>
      <p:ext uri="{BB962C8B-B14F-4D97-AF65-F5344CB8AC3E}">
        <p14:creationId xmlns="" xmlns:p14="http://schemas.microsoft.com/office/powerpoint/2010/main" val="600822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mandible is the largest of the facial bones and </a:t>
            </a:r>
            <a:r>
              <a:rPr lang="en-IN" dirty="0" smtClean="0"/>
              <a:t>is highly mobile.</a:t>
            </a:r>
          </a:p>
          <a:p>
            <a:pPr algn="just"/>
            <a:r>
              <a:rPr lang="en-IN" dirty="0" smtClean="0"/>
              <a:t>The </a:t>
            </a:r>
            <a:r>
              <a:rPr lang="en-IN" dirty="0"/>
              <a:t>mandible is arch-shaped and </a:t>
            </a:r>
            <a:r>
              <a:rPr lang="en-IN" dirty="0" smtClean="0"/>
              <a:t>consists of </a:t>
            </a:r>
            <a:r>
              <a:rPr lang="en-IN" dirty="0"/>
              <a:t>a condyle at each posterior superior portion. </a:t>
            </a:r>
            <a:r>
              <a:rPr lang="en-IN" dirty="0" smtClean="0"/>
              <a:t>Each mandibular </a:t>
            </a:r>
            <a:r>
              <a:rPr lang="en-IN" dirty="0"/>
              <a:t>condyle has a medial and lateral pole, and </a:t>
            </a:r>
            <a:r>
              <a:rPr lang="en-IN" dirty="0" smtClean="0"/>
              <a:t>the lateral </a:t>
            </a:r>
            <a:r>
              <a:rPr lang="en-IN" dirty="0"/>
              <a:t>pole is readily </a:t>
            </a:r>
            <a:r>
              <a:rPr lang="en-IN" dirty="0" smtClean="0"/>
              <a:t>palpable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756536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Accessory Joint Structures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incongruence of the TM joint is addressed by a </a:t>
            </a:r>
            <a:r>
              <a:rPr lang="en-IN" dirty="0" smtClean="0"/>
              <a:t>unique </a:t>
            </a:r>
            <a:r>
              <a:rPr lang="en-IN" b="1" dirty="0" smtClean="0"/>
              <a:t>articular </a:t>
            </a:r>
            <a:r>
              <a:rPr lang="en-IN" b="1" dirty="0"/>
              <a:t>disc</a:t>
            </a:r>
            <a:r>
              <a:rPr lang="en-IN" b="1" dirty="0" smtClean="0"/>
              <a:t>.</a:t>
            </a:r>
          </a:p>
          <a:p>
            <a:pPr algn="just"/>
            <a:r>
              <a:rPr lang="en-IN" dirty="0"/>
              <a:t>The </a:t>
            </a:r>
            <a:r>
              <a:rPr lang="en-IN" b="1" dirty="0"/>
              <a:t>inferior TM joint </a:t>
            </a:r>
            <a:r>
              <a:rPr lang="en-IN" dirty="0" smtClean="0"/>
              <a:t>is formed </a:t>
            </a:r>
            <a:r>
              <a:rPr lang="en-IN" dirty="0"/>
              <a:t>by the mandibular condyle and the inferior </a:t>
            </a:r>
            <a:r>
              <a:rPr lang="en-IN" dirty="0" smtClean="0"/>
              <a:t>surface of </a:t>
            </a:r>
            <a:r>
              <a:rPr lang="en-IN" dirty="0"/>
              <a:t>the disc </a:t>
            </a:r>
            <a:r>
              <a:rPr lang="en-IN" dirty="0" smtClean="0"/>
              <a:t>and </a:t>
            </a:r>
            <a:r>
              <a:rPr lang="en-IN" dirty="0"/>
              <a:t>functions as a simple hinge </a:t>
            </a:r>
            <a:r>
              <a:rPr lang="en-IN" dirty="0" smtClean="0"/>
              <a:t>joint</a:t>
            </a:r>
          </a:p>
          <a:p>
            <a:pPr algn="just"/>
            <a:r>
              <a:rPr lang="en-IN" dirty="0"/>
              <a:t>The </a:t>
            </a:r>
            <a:r>
              <a:rPr lang="en-IN" b="1" dirty="0" smtClean="0"/>
              <a:t>superior TM </a:t>
            </a:r>
            <a:r>
              <a:rPr lang="en-IN" b="1" dirty="0"/>
              <a:t>joint </a:t>
            </a:r>
            <a:r>
              <a:rPr lang="en-IN" dirty="0"/>
              <a:t>is larger than the inferior joint and is </a:t>
            </a:r>
            <a:r>
              <a:rPr lang="en-IN" dirty="0" smtClean="0"/>
              <a:t>formed by </a:t>
            </a:r>
            <a:r>
              <a:rPr lang="en-IN" dirty="0"/>
              <a:t>the articular eminence of the temporal bone and </a:t>
            </a:r>
            <a:r>
              <a:rPr lang="en-IN" dirty="0" smtClean="0"/>
              <a:t>the superior </a:t>
            </a:r>
            <a:r>
              <a:rPr lang="en-IN" dirty="0"/>
              <a:t>surface of the disc; it functions as a gliding joint.</a:t>
            </a:r>
          </a:p>
        </p:txBody>
      </p:sp>
    </p:spTree>
    <p:extLst>
      <p:ext uri="{BB962C8B-B14F-4D97-AF65-F5344CB8AC3E}">
        <p14:creationId xmlns="" xmlns:p14="http://schemas.microsoft.com/office/powerpoint/2010/main" val="66705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</a:t>
            </a:r>
            <a:r>
              <a:rPr lang="en-IN" dirty="0" smtClean="0"/>
              <a:t>rticular </a:t>
            </a:r>
            <a:r>
              <a:rPr lang="en-IN" dirty="0"/>
              <a:t>D</a:t>
            </a:r>
            <a:r>
              <a:rPr lang="en-IN" dirty="0" smtClean="0"/>
              <a:t>isc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IN" dirty="0"/>
              <a:t>A cross-section of the </a:t>
            </a:r>
            <a:r>
              <a:rPr lang="en-IN" dirty="0" err="1"/>
              <a:t>temporomandibular</a:t>
            </a:r>
            <a:r>
              <a:rPr lang="en-IN" dirty="0"/>
              <a:t> </a:t>
            </a:r>
            <a:r>
              <a:rPr lang="en-IN" dirty="0" smtClean="0"/>
              <a:t>joint showing </a:t>
            </a:r>
            <a:r>
              <a:rPr lang="en-IN" dirty="0"/>
              <a:t>the articular disc.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thickness of the disc varies </a:t>
            </a:r>
            <a:r>
              <a:rPr lang="en-IN" dirty="0" smtClean="0"/>
              <a:t>from  2 </a:t>
            </a:r>
            <a:r>
              <a:rPr lang="en-IN" dirty="0"/>
              <a:t>mm anteriorly to 1 mm in the center to 3 mm posteriorly.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848"/>
            <a:ext cx="4248472" cy="370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31718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The purpose of the disc </a:t>
            </a:r>
            <a:r>
              <a:rPr lang="en-IN" dirty="0" smtClean="0"/>
              <a:t>is to </a:t>
            </a:r>
            <a:r>
              <a:rPr lang="en-IN" dirty="0"/>
              <a:t>allow the convex surfaces of the articular eminence </a:t>
            </a:r>
            <a:r>
              <a:rPr lang="en-IN" dirty="0" smtClean="0"/>
              <a:t>and the </a:t>
            </a:r>
            <a:r>
              <a:rPr lang="en-IN" dirty="0"/>
              <a:t>mandibular condyle to remain congruent </a:t>
            </a:r>
            <a:r>
              <a:rPr lang="en-IN" dirty="0" smtClean="0"/>
              <a:t>throughout the </a:t>
            </a:r>
            <a:r>
              <a:rPr lang="en-IN" dirty="0"/>
              <a:t>range of motion of the TM joint in all planes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817703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Capsule and Ligaments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elasticity of the joint capsule and ligaments </a:t>
            </a:r>
            <a:r>
              <a:rPr lang="en-IN" dirty="0" smtClean="0"/>
              <a:t>determines the </a:t>
            </a:r>
            <a:r>
              <a:rPr lang="en-IN" dirty="0"/>
              <a:t>available motion at the TM joint in all planes</a:t>
            </a:r>
          </a:p>
        </p:txBody>
      </p:sp>
    </p:spTree>
    <p:extLst>
      <p:ext uri="{BB962C8B-B14F-4D97-AF65-F5344CB8AC3E}">
        <p14:creationId xmlns="" xmlns:p14="http://schemas.microsoft.com/office/powerpoint/2010/main" val="2347621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capsule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capsule is a fibrous membrane that surrounds the joint and incorporates the articular eminence. </a:t>
            </a:r>
          </a:p>
          <a:p>
            <a:pPr algn="just">
              <a:lnSpc>
                <a:spcPct val="9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attaches to the articular eminence, the articular disc and the neck of the mandibular condyle.</a:t>
            </a:r>
          </a:p>
          <a:p>
            <a:pPr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The portion of the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capsule superior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to the disc is quite lax, whereas the portion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capsule inferior to the disc is taut.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Lack of capsular strength anteriorly predisposes anterior dislocation of mandibular condyle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012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</a:t>
            </a:r>
            <a:r>
              <a:rPr lang="en-IN" b="1" dirty="0" err="1"/>
              <a:t>temporomandibular</a:t>
            </a:r>
            <a:r>
              <a:rPr lang="en-IN" b="1" dirty="0"/>
              <a:t> (TM) joint </a:t>
            </a:r>
            <a:r>
              <a:rPr lang="en-IN" dirty="0"/>
              <a:t>is unique in </a:t>
            </a:r>
            <a:r>
              <a:rPr lang="en-IN" dirty="0" smtClean="0"/>
              <a:t>both structure </a:t>
            </a:r>
            <a:r>
              <a:rPr lang="en-IN" dirty="0"/>
              <a:t>and function</a:t>
            </a:r>
            <a:r>
              <a:rPr lang="en-IN" dirty="0" smtClean="0"/>
              <a:t>.</a:t>
            </a:r>
          </a:p>
          <a:p>
            <a:pPr algn="just"/>
            <a:r>
              <a:rPr lang="en-IN" dirty="0"/>
              <a:t>Multiple bones merge to form the structure and </a:t>
            </a:r>
            <a:r>
              <a:rPr lang="en-IN" dirty="0" smtClean="0"/>
              <a:t>contribute to </a:t>
            </a:r>
            <a:r>
              <a:rPr lang="en-IN" dirty="0"/>
              <a:t>the function of the TM joints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These bones </a:t>
            </a:r>
            <a:r>
              <a:rPr lang="en-IN" dirty="0" smtClean="0"/>
              <a:t>include the </a:t>
            </a:r>
            <a:r>
              <a:rPr lang="en-IN" b="1" dirty="0"/>
              <a:t>mandible, maxillae, temporal, </a:t>
            </a:r>
            <a:r>
              <a:rPr lang="en-IN" b="1" dirty="0" err="1"/>
              <a:t>zygomatic</a:t>
            </a:r>
            <a:r>
              <a:rPr lang="en-IN" b="1" dirty="0"/>
              <a:t>, </a:t>
            </a:r>
            <a:r>
              <a:rPr lang="en-IN" b="1" dirty="0" smtClean="0"/>
              <a:t>sphenoid, </a:t>
            </a:r>
            <a:r>
              <a:rPr lang="en-IN" dirty="0" smtClean="0"/>
              <a:t>and </a:t>
            </a:r>
            <a:r>
              <a:rPr lang="en-IN" b="1" dirty="0"/>
              <a:t>hyoid </a:t>
            </a:r>
            <a:r>
              <a:rPr lang="en-IN" dirty="0" smtClean="0"/>
              <a:t>bones. </a:t>
            </a:r>
          </a:p>
          <a:p>
            <a:pPr algn="just"/>
            <a:r>
              <a:rPr lang="en-IN" dirty="0" smtClean="0"/>
              <a:t>The </a:t>
            </a:r>
            <a:r>
              <a:rPr lang="en-IN" dirty="0"/>
              <a:t>proximal or </a:t>
            </a:r>
            <a:r>
              <a:rPr lang="en-IN" dirty="0" smtClean="0"/>
              <a:t>stationary segment </a:t>
            </a:r>
            <a:r>
              <a:rPr lang="en-IN" dirty="0"/>
              <a:t>of the TM joint is the temporal </a:t>
            </a:r>
            <a:r>
              <a:rPr lang="en-IN" dirty="0" smtClean="0"/>
              <a:t>bone.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160432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anterior portion of the disc attached to joint capsule &amp; lateral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pterygoid.This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ant. Attachment restricts posterior translation.</a:t>
            </a:r>
          </a:p>
          <a:p>
            <a:pPr algn="just"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posterior portion attached to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retrodiscal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tissue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superior &amp; inferior lamina.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Sup. Lamina attached posteriorly at tympanic plate allows ant. Translation during mouth opening &amp; repositioning due to its elastic property during mouth closing.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Inf. Lamina limits forward translation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119711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Ligaments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primary ligaments of the TM joint are the </a:t>
            </a:r>
            <a:r>
              <a:rPr lang="en-IN" b="1" dirty="0" smtClean="0"/>
              <a:t>TM ligament</a:t>
            </a:r>
            <a:r>
              <a:rPr lang="en-IN" b="1" dirty="0"/>
              <a:t>, </a:t>
            </a:r>
            <a:r>
              <a:rPr lang="en-IN" dirty="0"/>
              <a:t>the </a:t>
            </a:r>
            <a:r>
              <a:rPr lang="en-IN" b="1" dirty="0" err="1"/>
              <a:t>stylomandibular</a:t>
            </a:r>
            <a:r>
              <a:rPr lang="en-IN" b="1" dirty="0"/>
              <a:t> ligament, </a:t>
            </a:r>
            <a:r>
              <a:rPr lang="en-IN" dirty="0"/>
              <a:t>and the </a:t>
            </a:r>
            <a:r>
              <a:rPr lang="en-IN" b="1" dirty="0" err="1" smtClean="0"/>
              <a:t>sphenomandibular</a:t>
            </a:r>
            <a:r>
              <a:rPr lang="en-IN" b="1" dirty="0" smtClean="0"/>
              <a:t> ligament.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64933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TM ligament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TM </a:t>
            </a:r>
            <a:r>
              <a:rPr lang="en-IN" dirty="0" smtClean="0"/>
              <a:t>ligament is </a:t>
            </a:r>
            <a:r>
              <a:rPr lang="en-IN" dirty="0"/>
              <a:t>a strong ligament composed of two parts, </a:t>
            </a:r>
            <a:endParaRPr lang="en-IN" dirty="0" smtClean="0"/>
          </a:p>
          <a:p>
            <a:pPr algn="just"/>
            <a:r>
              <a:rPr lang="en-IN" dirty="0" smtClean="0"/>
              <a:t>an </a:t>
            </a:r>
            <a:r>
              <a:rPr lang="en-IN" b="1" dirty="0" smtClean="0"/>
              <a:t>outer </a:t>
            </a:r>
            <a:r>
              <a:rPr lang="en-IN" dirty="0" smtClean="0"/>
              <a:t>oblique </a:t>
            </a:r>
            <a:r>
              <a:rPr lang="en-IN" dirty="0"/>
              <a:t>element and an </a:t>
            </a:r>
            <a:r>
              <a:rPr lang="en-IN" b="1" dirty="0"/>
              <a:t>inner </a:t>
            </a:r>
            <a:r>
              <a:rPr lang="en-IN" dirty="0"/>
              <a:t>horizontal element. </a:t>
            </a:r>
            <a:r>
              <a:rPr lang="en-IN" dirty="0" smtClean="0"/>
              <a:t>.</a:t>
            </a:r>
            <a:r>
              <a:rPr lang="en-IN" dirty="0"/>
              <a:t>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primary function of the </a:t>
            </a:r>
            <a:r>
              <a:rPr lang="en-IN" dirty="0" smtClean="0"/>
              <a:t>TM ligament </a:t>
            </a:r>
            <a:r>
              <a:rPr lang="en-IN" dirty="0"/>
              <a:t>is to stabilize the lateral portion of the </a:t>
            </a:r>
            <a:r>
              <a:rPr lang="en-IN" dirty="0" smtClean="0"/>
              <a:t>capsule.</a:t>
            </a:r>
          </a:p>
          <a:p>
            <a:pPr algn="just"/>
            <a:r>
              <a:rPr lang="en-IN" dirty="0"/>
              <a:t>Neither band of the TM ligament limits forward </a:t>
            </a:r>
            <a:r>
              <a:rPr lang="en-IN" dirty="0" smtClean="0"/>
              <a:t>translation of </a:t>
            </a:r>
            <a:r>
              <a:rPr lang="en-IN" dirty="0"/>
              <a:t>the condyle or disc, but they do limit </a:t>
            </a:r>
            <a:r>
              <a:rPr lang="en-IN" dirty="0" smtClean="0"/>
              <a:t>lateral Displacement.</a:t>
            </a:r>
          </a:p>
        </p:txBody>
      </p:sp>
    </p:spTree>
    <p:extLst>
      <p:ext uri="{BB962C8B-B14F-4D97-AF65-F5344CB8AC3E}">
        <p14:creationId xmlns="" xmlns:p14="http://schemas.microsoft.com/office/powerpoint/2010/main" val="29760993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The outer oblique element attaches to the neck of the condyle and the articular eminence</a:t>
            </a:r>
          </a:p>
          <a:p>
            <a:pPr algn="just"/>
            <a:r>
              <a:rPr lang="en-IN" dirty="0" smtClean="0"/>
              <a:t>It serves as a suspensory ligament and limits downward and posterior motion of the mandible, as well as limiting rotation of the condyle during mandibular depression</a:t>
            </a:r>
          </a:p>
          <a:p>
            <a:pPr algn="just"/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dirty="0"/>
              <a:t>The </a:t>
            </a:r>
            <a:r>
              <a:rPr lang="en-IN" dirty="0" smtClean="0"/>
              <a:t>inner horizontal </a:t>
            </a:r>
            <a:r>
              <a:rPr lang="en-IN" dirty="0"/>
              <a:t>component of the ligament is attached to </a:t>
            </a:r>
            <a:r>
              <a:rPr lang="en-IN" dirty="0" smtClean="0"/>
              <a:t>the lateral </a:t>
            </a:r>
            <a:r>
              <a:rPr lang="en-IN" dirty="0"/>
              <a:t>pole of the condyle and posterior portion of </a:t>
            </a:r>
            <a:r>
              <a:rPr lang="en-IN" dirty="0" smtClean="0"/>
              <a:t>the </a:t>
            </a:r>
            <a:r>
              <a:rPr lang="en-IN" dirty="0"/>
              <a:t>disc and to the articular </a:t>
            </a:r>
            <a:r>
              <a:rPr lang="en-IN" dirty="0" smtClean="0"/>
              <a:t>eminence.</a:t>
            </a:r>
          </a:p>
          <a:p>
            <a:pPr algn="just"/>
            <a:r>
              <a:rPr lang="en-IN" dirty="0"/>
              <a:t>Its </a:t>
            </a:r>
            <a:r>
              <a:rPr lang="en-IN" dirty="0" err="1"/>
              <a:t>fibers</a:t>
            </a:r>
            <a:r>
              <a:rPr lang="en-IN" dirty="0"/>
              <a:t> are aligned</a:t>
            </a:r>
          </a:p>
          <a:p>
            <a:pPr algn="just"/>
            <a:r>
              <a:rPr lang="en-IN" dirty="0"/>
              <a:t>horizontally to resist posterior motion of the condyle.</a:t>
            </a:r>
          </a:p>
          <a:p>
            <a:pPr algn="just"/>
            <a:r>
              <a:rPr lang="en-IN" dirty="0"/>
              <a:t>Limiting the posterior translation of the condyle </a:t>
            </a:r>
            <a:r>
              <a:rPr lang="en-IN" dirty="0" smtClean="0"/>
              <a:t>protects the </a:t>
            </a:r>
            <a:r>
              <a:rPr lang="en-IN" dirty="0" err="1"/>
              <a:t>retrodiscal</a:t>
            </a:r>
            <a:r>
              <a:rPr lang="en-IN" dirty="0"/>
              <a:t> pad</a:t>
            </a:r>
          </a:p>
        </p:txBody>
      </p:sp>
    </p:spTree>
    <p:extLst>
      <p:ext uri="{BB962C8B-B14F-4D97-AF65-F5344CB8AC3E}">
        <p14:creationId xmlns="" xmlns:p14="http://schemas.microsoft.com/office/powerpoint/2010/main" val="3331890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stylomandibular</a:t>
            </a:r>
            <a:r>
              <a:rPr lang="en-IN" dirty="0" smtClean="0"/>
              <a:t> ligament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</a:t>
            </a:r>
            <a:r>
              <a:rPr lang="en-IN" dirty="0" err="1"/>
              <a:t>stylomandibular</a:t>
            </a:r>
            <a:r>
              <a:rPr lang="en-IN" dirty="0"/>
              <a:t> ligament is the weakest of </a:t>
            </a:r>
            <a:r>
              <a:rPr lang="en-IN" dirty="0" smtClean="0"/>
              <a:t>the three </a:t>
            </a:r>
            <a:r>
              <a:rPr lang="en-IN" dirty="0"/>
              <a:t>ligaments and is considered a thickened part of </a:t>
            </a:r>
            <a:r>
              <a:rPr lang="en-IN" dirty="0" smtClean="0"/>
              <a:t>the parotid </a:t>
            </a:r>
            <a:r>
              <a:rPr lang="en-IN" dirty="0"/>
              <a:t>sheath joining the </a:t>
            </a:r>
            <a:r>
              <a:rPr lang="en-IN" dirty="0" err="1"/>
              <a:t>styloid</a:t>
            </a:r>
            <a:r>
              <a:rPr lang="en-IN" dirty="0"/>
              <a:t> process to the angle </a:t>
            </a:r>
            <a:r>
              <a:rPr lang="en-IN" dirty="0" smtClean="0"/>
              <a:t>of the mandible.</a:t>
            </a:r>
          </a:p>
          <a:p>
            <a:r>
              <a:rPr lang="en-IN" dirty="0"/>
              <a:t>function of this ligament as limiting the protrusion of </a:t>
            </a:r>
            <a:r>
              <a:rPr lang="en-IN" dirty="0" smtClean="0"/>
              <a:t>the mandible.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3641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sphenomandibular</a:t>
            </a:r>
            <a:r>
              <a:rPr lang="en-IN" dirty="0" smtClean="0"/>
              <a:t> ligament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The </a:t>
            </a:r>
            <a:r>
              <a:rPr lang="en-IN" dirty="0" err="1"/>
              <a:t>sphenomandibular</a:t>
            </a:r>
            <a:r>
              <a:rPr lang="en-IN" dirty="0"/>
              <a:t> ligament is described as </a:t>
            </a:r>
            <a:r>
              <a:rPr lang="en-IN" dirty="0" smtClean="0"/>
              <a:t>the “strong</a:t>
            </a:r>
            <a:r>
              <a:rPr lang="en-IN" dirty="0"/>
              <a:t>” ligament that is the “swinging hinge” from </a:t>
            </a:r>
            <a:r>
              <a:rPr lang="en-IN" dirty="0" smtClean="0"/>
              <a:t>which the </a:t>
            </a:r>
            <a:r>
              <a:rPr lang="en-IN" dirty="0"/>
              <a:t>mandible is </a:t>
            </a:r>
            <a:r>
              <a:rPr lang="en-IN" dirty="0" smtClean="0"/>
              <a:t>suspended.</a:t>
            </a:r>
          </a:p>
          <a:p>
            <a:r>
              <a:rPr lang="en-IN" dirty="0"/>
              <a:t>it serves to protect the mandible from </a:t>
            </a:r>
            <a:r>
              <a:rPr lang="en-IN" dirty="0" smtClean="0"/>
              <a:t>excessive anterior translation.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66611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</a:t>
            </a:r>
            <a:r>
              <a:rPr lang="en-IN" dirty="0" err="1"/>
              <a:t>sphenomandibular</a:t>
            </a:r>
            <a:r>
              <a:rPr lang="en-IN" dirty="0"/>
              <a:t> </a:t>
            </a:r>
            <a:r>
              <a:rPr lang="en-IN" dirty="0" smtClean="0"/>
              <a:t>ligament attaches </a:t>
            </a:r>
            <a:r>
              <a:rPr lang="en-IN" dirty="0"/>
              <a:t>to the spine of the sphenoid bone and to the </a:t>
            </a:r>
            <a:r>
              <a:rPr lang="en-IN" dirty="0" smtClean="0"/>
              <a:t>middle surface </a:t>
            </a:r>
            <a:r>
              <a:rPr lang="en-IN" dirty="0"/>
              <a:t>of the ramus of the mandible</a:t>
            </a:r>
            <a:r>
              <a:rPr lang="en-IN" dirty="0" smtClean="0"/>
              <a:t>.</a:t>
            </a:r>
          </a:p>
          <a:p>
            <a:pPr algn="just"/>
            <a:r>
              <a:rPr lang="en-IN" dirty="0" err="1"/>
              <a:t>sphenomandibular</a:t>
            </a:r>
            <a:r>
              <a:rPr lang="en-IN" dirty="0"/>
              <a:t> ligament also has </a:t>
            </a:r>
            <a:r>
              <a:rPr lang="en-IN" dirty="0" smtClean="0"/>
              <a:t>continuity with </a:t>
            </a:r>
            <a:r>
              <a:rPr lang="en-IN" dirty="0"/>
              <a:t>the disc </a:t>
            </a:r>
            <a:r>
              <a:rPr lang="en-IN" dirty="0" smtClean="0"/>
              <a:t>medially.</a:t>
            </a:r>
          </a:p>
          <a:p>
            <a:pPr algn="just"/>
            <a:r>
              <a:rPr lang="en-IN" dirty="0"/>
              <a:t>the </a:t>
            </a:r>
            <a:r>
              <a:rPr lang="en-IN" dirty="0" err="1"/>
              <a:t>sphenomandibular</a:t>
            </a:r>
            <a:r>
              <a:rPr lang="en-IN" dirty="0"/>
              <a:t> ligament serves as an </a:t>
            </a:r>
            <a:r>
              <a:rPr lang="en-IN" dirty="0" smtClean="0"/>
              <a:t>accessory ligament </a:t>
            </a:r>
            <a:r>
              <a:rPr lang="en-IN" dirty="0"/>
              <a:t>and, in concert with the TM ligament, </a:t>
            </a:r>
            <a:r>
              <a:rPr lang="en-IN" dirty="0" smtClean="0"/>
              <a:t>provides structural </a:t>
            </a:r>
            <a:r>
              <a:rPr lang="en-IN" dirty="0"/>
              <a:t>support for the TM </a:t>
            </a:r>
            <a:r>
              <a:rPr lang="en-IN" dirty="0" smtClean="0"/>
              <a:t>joint.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674682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Joint Kinematics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TM joint is one of the most frequently used </a:t>
            </a:r>
            <a:r>
              <a:rPr lang="en-IN" dirty="0" smtClean="0"/>
              <a:t>and mobile </a:t>
            </a:r>
            <a:r>
              <a:rPr lang="en-IN" dirty="0"/>
              <a:t>joints in the body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It is engaged during </a:t>
            </a:r>
            <a:r>
              <a:rPr lang="en-IN" dirty="0" smtClean="0"/>
              <a:t>mastication, swallowing</a:t>
            </a:r>
            <a:r>
              <a:rPr lang="en-IN" dirty="0"/>
              <a:t>, </a:t>
            </a:r>
            <a:r>
              <a:rPr lang="en-IN" dirty="0" smtClean="0"/>
              <a:t>and speaking.</a:t>
            </a:r>
          </a:p>
          <a:p>
            <a:pPr algn="just"/>
            <a:r>
              <a:rPr lang="en-IN" dirty="0" smtClean="0"/>
              <a:t>Most </a:t>
            </a:r>
            <a:r>
              <a:rPr lang="en-IN" dirty="0"/>
              <a:t>of the time, the </a:t>
            </a:r>
            <a:r>
              <a:rPr lang="en-IN" dirty="0" smtClean="0"/>
              <a:t>TM joint movements occur without resistance from chewing or contact </a:t>
            </a:r>
            <a:r>
              <a:rPr lang="en-IN" dirty="0"/>
              <a:t>between the upper and lower </a:t>
            </a:r>
            <a:r>
              <a:rPr lang="en-IN" dirty="0" smtClean="0"/>
              <a:t>teeth.</a:t>
            </a:r>
          </a:p>
          <a:p>
            <a:pPr algn="just"/>
            <a:r>
              <a:rPr lang="en-IN" dirty="0" smtClean="0"/>
              <a:t>However</a:t>
            </a:r>
            <a:r>
              <a:rPr lang="en-IN" dirty="0"/>
              <a:t>, </a:t>
            </a:r>
            <a:r>
              <a:rPr lang="en-IN" dirty="0" smtClean="0"/>
              <a:t>as a </a:t>
            </a:r>
            <a:r>
              <a:rPr lang="en-IN" dirty="0"/>
              <a:t>third-class lever, the TM joint is designed to maintain </a:t>
            </a:r>
            <a:r>
              <a:rPr lang="en-IN" dirty="0" smtClean="0"/>
              <a:t>its structure </a:t>
            </a:r>
            <a:r>
              <a:rPr lang="en-IN" dirty="0"/>
              <a:t>in spite of significant forces acting on </a:t>
            </a:r>
            <a:r>
              <a:rPr lang="en-IN" dirty="0" smtClean="0"/>
              <a:t>it.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7100757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 err="1" smtClean="0"/>
              <a:t>Osteokinematic</a:t>
            </a:r>
            <a:r>
              <a:rPr lang="en-IN" dirty="0" smtClean="0"/>
              <a:t> motions </a:t>
            </a:r>
            <a:r>
              <a:rPr lang="en-IN" dirty="0"/>
              <a:t>include </a:t>
            </a:r>
            <a:endParaRPr lang="en-IN" dirty="0" smtClean="0"/>
          </a:p>
          <a:p>
            <a:r>
              <a:rPr lang="en-IN" dirty="0" smtClean="0"/>
              <a:t>mandibular </a:t>
            </a:r>
            <a:r>
              <a:rPr lang="en-IN" dirty="0"/>
              <a:t>depression, </a:t>
            </a:r>
            <a:endParaRPr lang="en-IN" dirty="0" smtClean="0"/>
          </a:p>
          <a:p>
            <a:r>
              <a:rPr lang="en-IN" dirty="0" smtClean="0"/>
              <a:t>elevation</a:t>
            </a:r>
            <a:r>
              <a:rPr lang="en-IN" dirty="0"/>
              <a:t>,</a:t>
            </a:r>
          </a:p>
          <a:p>
            <a:r>
              <a:rPr lang="en-IN" dirty="0"/>
              <a:t>protrusion, </a:t>
            </a:r>
            <a:endParaRPr lang="en-IN" dirty="0" smtClean="0"/>
          </a:p>
          <a:p>
            <a:r>
              <a:rPr lang="en-IN" dirty="0" err="1" smtClean="0"/>
              <a:t>retrusion</a:t>
            </a:r>
            <a:r>
              <a:rPr lang="en-IN" dirty="0" smtClean="0"/>
              <a:t>,</a:t>
            </a:r>
          </a:p>
          <a:p>
            <a:r>
              <a:rPr lang="en-IN" dirty="0" smtClean="0"/>
              <a:t>left </a:t>
            </a:r>
            <a:r>
              <a:rPr lang="en-IN" dirty="0"/>
              <a:t>and right lateral excursions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 err="1"/>
              <a:t>Arthrokinematic</a:t>
            </a:r>
            <a:r>
              <a:rPr lang="en-IN" dirty="0"/>
              <a:t> movements involve </a:t>
            </a:r>
            <a:endParaRPr lang="en-IN" dirty="0" smtClean="0"/>
          </a:p>
          <a:p>
            <a:r>
              <a:rPr lang="en-IN" dirty="0" smtClean="0"/>
              <a:t>rolling</a:t>
            </a:r>
            <a:r>
              <a:rPr lang="en-IN" dirty="0"/>
              <a:t>, </a:t>
            </a:r>
            <a:endParaRPr lang="en-IN" dirty="0" smtClean="0"/>
          </a:p>
          <a:p>
            <a:r>
              <a:rPr lang="en-IN" dirty="0" smtClean="0"/>
              <a:t>anterior </a:t>
            </a:r>
            <a:r>
              <a:rPr lang="en-IN" dirty="0"/>
              <a:t>glide,</a:t>
            </a:r>
          </a:p>
          <a:p>
            <a:r>
              <a:rPr lang="en-IN" dirty="0"/>
              <a:t>distraction, </a:t>
            </a:r>
            <a:endParaRPr lang="en-IN" dirty="0" smtClean="0"/>
          </a:p>
          <a:p>
            <a:r>
              <a:rPr lang="en-IN" dirty="0" smtClean="0"/>
              <a:t>lateral glide.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762147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Depression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lateral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pterygoid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mainly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Elevation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masster,temporalis,medial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petygoid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both sides.</a:t>
            </a:r>
          </a:p>
          <a:p>
            <a:pPr>
              <a:lnSpc>
                <a:spcPct val="90000"/>
              </a:lnSpc>
            </a:pP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Protrusion-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lateral and medial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pterygoid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Retraction-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posterior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temporalis.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Lateral or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side to side movement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eg.turning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chin to left side- left lateral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pterygoid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right medial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pterygoid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014956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/>
              <a:t>The mandible.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497" y="1556792"/>
            <a:ext cx="4374927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0416904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To accomplish mandibular depression </a:t>
            </a:r>
            <a:r>
              <a:rPr lang="en-IN" dirty="0" smtClean="0"/>
              <a:t>and elevation</a:t>
            </a:r>
            <a:r>
              <a:rPr lang="en-IN" dirty="0"/>
              <a:t>, the mandibular condyle must roll and </a:t>
            </a:r>
            <a:r>
              <a:rPr lang="en-IN" dirty="0" smtClean="0"/>
              <a:t>glide.</a:t>
            </a:r>
          </a:p>
          <a:p>
            <a:pPr algn="just"/>
            <a:r>
              <a:rPr lang="en-IN" dirty="0"/>
              <a:t>During rotation, the mandibular condyle </a:t>
            </a:r>
            <a:r>
              <a:rPr lang="en-IN" dirty="0" smtClean="0"/>
              <a:t>spins relative </a:t>
            </a:r>
            <a:r>
              <a:rPr lang="en-IN" dirty="0"/>
              <a:t>to the inferior surface of the disc in the lower </a:t>
            </a:r>
            <a:r>
              <a:rPr lang="en-IN" dirty="0" smtClean="0"/>
              <a:t>joint .</a:t>
            </a:r>
          </a:p>
          <a:p>
            <a:r>
              <a:rPr lang="en-IN" dirty="0"/>
              <a:t>Translation occurs in the </a:t>
            </a:r>
            <a:r>
              <a:rPr lang="en-IN" dirty="0" smtClean="0"/>
              <a:t>upper joint </a:t>
            </a:r>
            <a:r>
              <a:rPr lang="en-IN" dirty="0"/>
              <a:t>between the disc and the articular </a:t>
            </a:r>
            <a:r>
              <a:rPr lang="en-IN" dirty="0" smtClean="0"/>
              <a:t>eminence.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8654165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Depression(mouth opening)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 mouth opening is done by Rotation in lower joint between disk &amp; condyle with pure ant. Rotation of condyle on disk gliding or translation anteriorly &amp; inferiorly in upper joint between disk &amp; articular eminence.</a:t>
            </a:r>
          </a:p>
          <a:p>
            <a:pPr marL="0" indent="0" algn="just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mandibular depression range of motion is</a:t>
            </a:r>
          </a:p>
          <a:p>
            <a:pPr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40 to 50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mm</a:t>
            </a:r>
          </a:p>
          <a:p>
            <a:pPr algn="just"/>
            <a:r>
              <a:rPr lang="en-IN" dirty="0">
                <a:latin typeface="Times New Roman" pitchFamily="18" charset="0"/>
                <a:cs typeface="Times New Roman" pitchFamily="18" charset="0"/>
              </a:rPr>
              <a:t>Mastication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requires approximately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18 mm of mandibular depression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Tx/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8233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Elevation (mouth closing)- reverse of depression post. Translation &amp; post. Rotation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Mandibular elevation is the reverse of mandibular depression.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mandibular condyle rotates posteriorly on the disc in the lower joint, and the condyle-disc complex translates posteriorly in the upper joint.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17672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dirty="0"/>
              <a:t>Mandibular Protrusion and </a:t>
            </a:r>
            <a:r>
              <a:rPr lang="en-IN" b="1" i="1" dirty="0" err="1"/>
              <a:t>Retrusion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M</a:t>
            </a:r>
            <a:r>
              <a:rPr lang="en-IN" dirty="0" smtClean="0"/>
              <a:t>aximum </a:t>
            </a:r>
            <a:r>
              <a:rPr lang="en-IN" dirty="0"/>
              <a:t>mandibular protrusion, the </a:t>
            </a:r>
            <a:r>
              <a:rPr lang="en-IN" dirty="0" smtClean="0"/>
              <a:t>lower teeth </a:t>
            </a:r>
            <a:r>
              <a:rPr lang="en-IN" dirty="0"/>
              <a:t>should be in front of the upper teeth.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43097" y="1920875"/>
            <a:ext cx="3648805" cy="443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367096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Mandibular protrusion and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retrusion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occur in the upper TM joint.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condyle-disc complex translates in an anterior inferior direction, following the downward slope of the articular eminence, during protrusion and returns along a posterior superior path.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Protrusion is an important component necessary for maximal mandibular depression.</a:t>
            </a:r>
          </a:p>
          <a:p>
            <a:pPr algn="just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Retrusion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 an important component of mandibular elevation from a maximally depressed mandible..</a:t>
            </a:r>
          </a:p>
          <a:p>
            <a:pPr algn="just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81070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i="1" dirty="0"/>
              <a:t>Mandibular Lateral Excursion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IN" dirty="0"/>
              <a:t>With normal lateral deviation of the mandible </a:t>
            </a:r>
            <a:r>
              <a:rPr lang="en-IN" dirty="0" smtClean="0"/>
              <a:t>to the </a:t>
            </a:r>
            <a:r>
              <a:rPr lang="en-IN" dirty="0"/>
              <a:t>right, the midline of the lower teeth should move the </a:t>
            </a:r>
            <a:r>
              <a:rPr lang="en-IN" dirty="0" smtClean="0"/>
              <a:t>full width </a:t>
            </a:r>
            <a:r>
              <a:rPr lang="en-IN" dirty="0"/>
              <a:t>of the right upper central </a:t>
            </a:r>
            <a:r>
              <a:rPr lang="en-IN" dirty="0" smtClean="0"/>
              <a:t>incisor.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956" y="1600474"/>
            <a:ext cx="3259460" cy="434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903668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Lateral excursion involves moving the mandible to the </a:t>
            </a:r>
            <a:r>
              <a:rPr lang="en-IN" dirty="0" smtClean="0"/>
              <a:t>left and </a:t>
            </a:r>
            <a:r>
              <a:rPr lang="en-IN" dirty="0"/>
              <a:t>to the right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The degree of lateral excursion </a:t>
            </a:r>
            <a:r>
              <a:rPr lang="en-IN" dirty="0" smtClean="0"/>
              <a:t>considered normal </a:t>
            </a:r>
            <a:r>
              <a:rPr lang="en-IN" dirty="0"/>
              <a:t>for an adult is 8 to 11 </a:t>
            </a:r>
            <a:r>
              <a:rPr lang="en-IN" dirty="0" smtClean="0"/>
              <a:t>mm.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2380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Muscles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muscles acting on the TM joint are divided into </a:t>
            </a:r>
            <a:r>
              <a:rPr lang="en-IN" dirty="0" smtClean="0"/>
              <a:t>primary and </a:t>
            </a:r>
            <a:r>
              <a:rPr lang="en-IN" dirty="0"/>
              <a:t>secondary muscle groups</a:t>
            </a:r>
          </a:p>
        </p:txBody>
      </p:sp>
    </p:spTree>
    <p:extLst>
      <p:ext uri="{BB962C8B-B14F-4D97-AF65-F5344CB8AC3E}">
        <p14:creationId xmlns="" xmlns:p14="http://schemas.microsoft.com/office/powerpoint/2010/main" val="21228956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1" dirty="0"/>
              <a:t>Primary Muscles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b="1" dirty="0" smtClean="0"/>
              <a:t>Temporalis</a:t>
            </a:r>
          </a:p>
          <a:p>
            <a:r>
              <a:rPr lang="en-IN" b="1" dirty="0" smtClean="0"/>
              <a:t>Masseter</a:t>
            </a:r>
          </a:p>
          <a:p>
            <a:r>
              <a:rPr lang="en-IN" b="1" dirty="0" smtClean="0"/>
              <a:t>Lateral </a:t>
            </a:r>
            <a:r>
              <a:rPr lang="en-IN" b="1" dirty="0" err="1"/>
              <a:t>pterygoid</a:t>
            </a:r>
            <a:r>
              <a:rPr lang="en-IN" b="1" dirty="0"/>
              <a:t>, and medial </a:t>
            </a:r>
            <a:r>
              <a:rPr lang="en-IN" b="1" dirty="0" err="1" smtClean="0"/>
              <a:t>pterygoid</a:t>
            </a:r>
            <a:r>
              <a:rPr lang="en-IN" b="1" dirty="0" smtClean="0"/>
              <a:t>.</a:t>
            </a:r>
          </a:p>
          <a:p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34147"/>
            <a:ext cx="3168352" cy="2806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4624"/>
            <a:ext cx="3312368" cy="3027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40968"/>
            <a:ext cx="3384376" cy="352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336805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1" dirty="0"/>
              <a:t>Secondary Muscles</a:t>
            </a:r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secondary muscles are smaller than the </a:t>
            </a:r>
            <a:r>
              <a:rPr lang="en-IN" dirty="0" smtClean="0"/>
              <a:t>primary muscles </a:t>
            </a:r>
            <a:r>
              <a:rPr lang="en-IN" dirty="0"/>
              <a:t>and consist of </a:t>
            </a:r>
            <a:r>
              <a:rPr lang="en-IN" dirty="0" smtClean="0"/>
              <a:t>the </a:t>
            </a:r>
            <a:r>
              <a:rPr lang="en-IN" b="1" dirty="0" err="1"/>
              <a:t>suprahyoid</a:t>
            </a:r>
            <a:r>
              <a:rPr lang="en-IN" b="1" dirty="0"/>
              <a:t> </a:t>
            </a:r>
            <a:r>
              <a:rPr lang="en-IN" dirty="0"/>
              <a:t>and </a:t>
            </a:r>
            <a:r>
              <a:rPr lang="en-IN" b="1" dirty="0" err="1" smtClean="0"/>
              <a:t>infrahyoid</a:t>
            </a:r>
            <a:r>
              <a:rPr lang="en-IN" b="1" dirty="0" smtClean="0"/>
              <a:t> </a:t>
            </a:r>
            <a:r>
              <a:rPr lang="en-IN" dirty="0" smtClean="0"/>
              <a:t>groups. </a:t>
            </a:r>
          </a:p>
          <a:p>
            <a:r>
              <a:rPr lang="en-IN" dirty="0" smtClean="0"/>
              <a:t>The </a:t>
            </a:r>
            <a:r>
              <a:rPr lang="en-IN" b="1" dirty="0"/>
              <a:t>digastric, </a:t>
            </a:r>
            <a:r>
              <a:rPr lang="en-IN" b="1" dirty="0" err="1"/>
              <a:t>geniohyoid</a:t>
            </a:r>
            <a:r>
              <a:rPr lang="en-IN" b="1" dirty="0"/>
              <a:t>, </a:t>
            </a:r>
            <a:r>
              <a:rPr lang="en-IN" b="1" dirty="0" err="1" smtClean="0"/>
              <a:t>mylohyoid</a:t>
            </a:r>
            <a:r>
              <a:rPr lang="en-IN" b="1" dirty="0" smtClean="0"/>
              <a:t>, </a:t>
            </a:r>
            <a:r>
              <a:rPr lang="en-IN" dirty="0" smtClean="0"/>
              <a:t>and </a:t>
            </a:r>
            <a:r>
              <a:rPr lang="en-IN" b="1" dirty="0" err="1"/>
              <a:t>stylohyoid</a:t>
            </a:r>
            <a:r>
              <a:rPr lang="en-IN" b="1" dirty="0"/>
              <a:t> </a:t>
            </a:r>
            <a:r>
              <a:rPr lang="en-IN" dirty="0"/>
              <a:t>comprise the </a:t>
            </a:r>
            <a:r>
              <a:rPr lang="en-IN" dirty="0" err="1"/>
              <a:t>suprahyoid</a:t>
            </a:r>
            <a:r>
              <a:rPr lang="en-IN" dirty="0"/>
              <a:t> group</a:t>
            </a:r>
          </a:p>
        </p:txBody>
      </p:sp>
    </p:spTree>
    <p:extLst>
      <p:ext uri="{BB962C8B-B14F-4D97-AF65-F5344CB8AC3E}">
        <p14:creationId xmlns="" xmlns:p14="http://schemas.microsoft.com/office/powerpoint/2010/main" val="225871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IN" dirty="0"/>
              <a:t>Lateral view of the mandible, maxilla, </a:t>
            </a:r>
            <a:r>
              <a:rPr lang="en-IN" dirty="0" smtClean="0"/>
              <a:t>temporal bone</a:t>
            </a:r>
            <a:r>
              <a:rPr lang="en-IN" dirty="0"/>
              <a:t>, </a:t>
            </a:r>
            <a:r>
              <a:rPr lang="en-IN" dirty="0" err="1"/>
              <a:t>zygomatic</a:t>
            </a:r>
            <a:r>
              <a:rPr lang="en-IN" dirty="0"/>
              <a:t> bone, sphenoid bone, and hyoid bone.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378945"/>
            <a:ext cx="3494311" cy="313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399768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1" dirty="0"/>
              <a:t>Coordinated Muscle 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Mandibular depression occurs from the concentric </a:t>
            </a:r>
            <a:r>
              <a:rPr lang="en-IN" dirty="0" smtClean="0"/>
              <a:t>action of </a:t>
            </a:r>
            <a:r>
              <a:rPr lang="en-IN" dirty="0"/>
              <a:t>the bilateral digastric muscles in conjunction </a:t>
            </a:r>
            <a:r>
              <a:rPr lang="en-IN" dirty="0" smtClean="0"/>
              <a:t>with the </a:t>
            </a:r>
            <a:r>
              <a:rPr lang="en-IN" dirty="0"/>
              <a:t>inferior portion of the lateral </a:t>
            </a:r>
            <a:r>
              <a:rPr lang="en-IN" dirty="0" err="1"/>
              <a:t>pterygoid</a:t>
            </a:r>
            <a:r>
              <a:rPr lang="en-IN" dirty="0"/>
              <a:t> muscles.</a:t>
            </a:r>
          </a:p>
          <a:p>
            <a:r>
              <a:rPr lang="en-IN" dirty="0"/>
              <a:t>Mandibular elevation results from the collective </a:t>
            </a:r>
            <a:r>
              <a:rPr lang="en-IN" dirty="0" smtClean="0"/>
              <a:t>concentric action </a:t>
            </a:r>
            <a:r>
              <a:rPr lang="en-IN" dirty="0"/>
              <a:t>of the bilateral masseter, temporalis, and </a:t>
            </a:r>
            <a:r>
              <a:rPr lang="en-IN" dirty="0" smtClean="0"/>
              <a:t>medial </a:t>
            </a:r>
            <a:r>
              <a:rPr lang="en-IN" dirty="0" err="1" smtClean="0"/>
              <a:t>pterygoid</a:t>
            </a:r>
            <a:r>
              <a:rPr lang="en-IN" dirty="0" smtClean="0"/>
              <a:t> </a:t>
            </a:r>
            <a:r>
              <a:rPr lang="en-IN" dirty="0"/>
              <a:t>muscles.</a:t>
            </a:r>
          </a:p>
        </p:txBody>
      </p:sp>
    </p:spTree>
    <p:extLst>
      <p:ext uri="{BB962C8B-B14F-4D97-AF65-F5344CB8AC3E}">
        <p14:creationId xmlns="" xmlns:p14="http://schemas.microsoft.com/office/powerpoint/2010/main" val="6308647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bilateral superior lateral </a:t>
            </a:r>
            <a:r>
              <a:rPr lang="en-IN" dirty="0" err="1" smtClean="0"/>
              <a:t>pterygoid</a:t>
            </a:r>
            <a:r>
              <a:rPr lang="en-IN" dirty="0" smtClean="0"/>
              <a:t> muscles </a:t>
            </a:r>
            <a:r>
              <a:rPr lang="en-IN" dirty="0"/>
              <a:t>eccentrically control the TM discs as </a:t>
            </a:r>
            <a:r>
              <a:rPr lang="en-IN" dirty="0" smtClean="0"/>
              <a:t>the mandibular </a:t>
            </a:r>
            <a:r>
              <a:rPr lang="en-IN" dirty="0"/>
              <a:t>condyles relocate into the mandibular </a:t>
            </a:r>
            <a:r>
              <a:rPr lang="en-IN" dirty="0" smtClean="0"/>
              <a:t>fossa with </a:t>
            </a:r>
            <a:r>
              <a:rPr lang="en-IN" dirty="0"/>
              <a:t>mandibular elevation.</a:t>
            </a:r>
          </a:p>
        </p:txBody>
      </p:sp>
    </p:spTree>
    <p:extLst>
      <p:ext uri="{BB962C8B-B14F-4D97-AF65-F5344CB8AC3E}">
        <p14:creationId xmlns="" xmlns:p14="http://schemas.microsoft.com/office/powerpoint/2010/main" val="9046194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most common disorder of the TMJ is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disc displacement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most common cause of TMJ pain is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myofascial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pain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dysfunction syndrome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primarily involving the muscles of mastication. </a:t>
            </a:r>
          </a:p>
          <a:p>
            <a:pPr>
              <a:lnSpc>
                <a:spcPct val="90000"/>
              </a:lnSpc>
            </a:pP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Internal derangements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defined as an abnormal relationship of the disc to any of the other components of the TMJ. Disc displacement is an example of internal derangement</a:t>
            </a:r>
          </a:p>
          <a:p>
            <a:pPr>
              <a:lnSpc>
                <a:spcPct val="90000"/>
              </a:lnSpc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666875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Degenerative joint disease, otherwise known as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osteoarthritis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organic degeneration of the articular surfaces within the TMJ. 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TMJ pain remains one of the most reliable diagnostic criteria for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temporal arthritis.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4252767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89048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IN" dirty="0"/>
              <a:t>The bony composition of the </a:t>
            </a:r>
            <a:r>
              <a:rPr lang="en-IN" dirty="0" err="1" smtClean="0"/>
              <a:t>temporomandibular</a:t>
            </a:r>
            <a:r>
              <a:rPr lang="en-IN" dirty="0" smtClean="0"/>
              <a:t> joint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466" y="2357438"/>
            <a:ext cx="3633982" cy="323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7284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N" dirty="0"/>
              <a:t>A cross-sectional lateral view of the TM </a:t>
            </a:r>
            <a:r>
              <a:rPr lang="en-IN" dirty="0" smtClean="0"/>
              <a:t>joint shows </a:t>
            </a:r>
            <a:r>
              <a:rPr lang="en-IN" dirty="0"/>
              <a:t>the fibrocartilage-covered load-bearing surfaces on </a:t>
            </a:r>
            <a:r>
              <a:rPr lang="en-IN" dirty="0" smtClean="0"/>
              <a:t>the condyle </a:t>
            </a:r>
            <a:r>
              <a:rPr lang="en-IN" dirty="0"/>
              <a:t>of the mandible and the articular eminence. </a:t>
            </a:r>
            <a:endParaRPr lang="en-IN" dirty="0" smtClean="0"/>
          </a:p>
          <a:p>
            <a:pPr algn="just"/>
            <a:r>
              <a:rPr lang="en-IN" dirty="0" smtClean="0"/>
              <a:t>The TM disc </a:t>
            </a:r>
            <a:r>
              <a:rPr lang="en-IN" dirty="0"/>
              <a:t>divides the articulation into an upper joint and a lower </a:t>
            </a:r>
            <a:r>
              <a:rPr lang="en-IN" dirty="0" smtClean="0"/>
              <a:t>joint, each </a:t>
            </a:r>
            <a:r>
              <a:rPr lang="en-IN" dirty="0"/>
              <a:t>with its own synovial lining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The anterior and </a:t>
            </a:r>
            <a:r>
              <a:rPr lang="en-IN" dirty="0" smtClean="0"/>
              <a:t>posterior attachments </a:t>
            </a:r>
            <a:r>
              <a:rPr lang="en-IN" dirty="0"/>
              <a:t>of the joint capsule to the disc are shown.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IN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90813"/>
            <a:ext cx="3716715" cy="2250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26043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synovial joint of condylar variety.</a:t>
            </a:r>
          </a:p>
          <a:p>
            <a:r>
              <a:rPr lang="en-US" u="sng" dirty="0" smtClean="0"/>
              <a:t>Articular surfaces-</a:t>
            </a:r>
          </a:p>
          <a:p>
            <a:pPr>
              <a:buFontTx/>
              <a:buNone/>
            </a:pPr>
            <a:r>
              <a:rPr lang="en-US" dirty="0" smtClean="0"/>
              <a:t>  A. </a:t>
            </a:r>
            <a:r>
              <a:rPr lang="en-US" b="1" dirty="0" smtClean="0"/>
              <a:t>upper part -</a:t>
            </a:r>
          </a:p>
          <a:p>
            <a:pPr>
              <a:buFontTx/>
              <a:buNone/>
            </a:pPr>
            <a:r>
              <a:rPr lang="en-US" dirty="0" smtClean="0"/>
              <a:t>   a) Articular eminence,</a:t>
            </a:r>
          </a:p>
          <a:p>
            <a:pPr>
              <a:buFontTx/>
              <a:buNone/>
            </a:pPr>
            <a:r>
              <a:rPr lang="en-US" dirty="0" smtClean="0"/>
              <a:t>   b) Ant. part of mandibular fossa.</a:t>
            </a:r>
          </a:p>
          <a:p>
            <a:pPr>
              <a:buFontTx/>
              <a:buNone/>
            </a:pPr>
            <a:r>
              <a:rPr lang="en-US" dirty="0" smtClean="0"/>
              <a:t>  B. </a:t>
            </a:r>
            <a:r>
              <a:rPr lang="en-US" b="1" dirty="0" smtClean="0"/>
              <a:t>inferior surface -</a:t>
            </a:r>
          </a:p>
          <a:p>
            <a:pPr>
              <a:buFontTx/>
              <a:buNone/>
            </a:pPr>
            <a:r>
              <a:rPr lang="en-US" dirty="0" smtClean="0"/>
              <a:t>    a) head of the mandible.</a:t>
            </a:r>
          </a:p>
        </p:txBody>
      </p:sp>
    </p:spTree>
    <p:extLst>
      <p:ext uri="{BB962C8B-B14F-4D97-AF65-F5344CB8AC3E}">
        <p14:creationId xmlns="" xmlns:p14="http://schemas.microsoft.com/office/powerpoint/2010/main" val="4067005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name is derived from the two bones which form the joint : the upper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temporal bone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which is part of the cranium and the lower jaw bone called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mandible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074884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</a:t>
            </a:r>
            <a:r>
              <a:rPr lang="en-US" b="1" dirty="0" smtClean="0"/>
              <a:t>omponents of the TMJ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Mandibular condyles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Articular surface of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    the temporal bone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Capsule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Articular disc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Ligaments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Lateral </a:t>
            </a:r>
            <a:r>
              <a:rPr lang="en-US" dirty="0" err="1" smtClean="0"/>
              <a:t>pterygoid</a:t>
            </a:r>
            <a:r>
              <a:rPr lang="en-US" dirty="0" smtClean="0"/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34889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702</TotalTime>
  <Words>1783</Words>
  <Application>Microsoft Office PowerPoint</Application>
  <PresentationFormat>On-screen Show (4:3)</PresentationFormat>
  <Paragraphs>160</Paragraphs>
  <Slides>44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Flow</vt:lpstr>
      <vt:lpstr>TEMPOROMANDIBULAR                         JOINT</vt:lpstr>
      <vt:lpstr>Slide 2</vt:lpstr>
      <vt:lpstr>Slide 3</vt:lpstr>
      <vt:lpstr>Slide 4</vt:lpstr>
      <vt:lpstr>Slide 5</vt:lpstr>
      <vt:lpstr>Slide 6</vt:lpstr>
      <vt:lpstr>Slide 7</vt:lpstr>
      <vt:lpstr>Slide 8</vt:lpstr>
      <vt:lpstr>Components of the TMJ</vt:lpstr>
      <vt:lpstr>Slide 10</vt:lpstr>
      <vt:lpstr>Slide 11</vt:lpstr>
      <vt:lpstr>Slide 12</vt:lpstr>
      <vt:lpstr>Slide 13</vt:lpstr>
      <vt:lpstr>Slide 14</vt:lpstr>
      <vt:lpstr>Accessory Joint Structures</vt:lpstr>
      <vt:lpstr>Articular Disc</vt:lpstr>
      <vt:lpstr>Slide 17</vt:lpstr>
      <vt:lpstr>Capsule and Ligaments</vt:lpstr>
      <vt:lpstr>capsule</vt:lpstr>
      <vt:lpstr>Slide 20</vt:lpstr>
      <vt:lpstr> Ligaments </vt:lpstr>
      <vt:lpstr>TM ligament </vt:lpstr>
      <vt:lpstr>Slide 23</vt:lpstr>
      <vt:lpstr>stylomandibular ligament</vt:lpstr>
      <vt:lpstr>sphenomandibular ligament</vt:lpstr>
      <vt:lpstr>Slide 26</vt:lpstr>
      <vt:lpstr>Joint Kinematics</vt:lpstr>
      <vt:lpstr>Slide 28</vt:lpstr>
      <vt:lpstr>Slide 29</vt:lpstr>
      <vt:lpstr>Slide 30</vt:lpstr>
      <vt:lpstr>Depression(mouth opening) –</vt:lpstr>
      <vt:lpstr>Slide 32</vt:lpstr>
      <vt:lpstr>Mandibular Protrusion and Retrusion</vt:lpstr>
      <vt:lpstr>Slide 34</vt:lpstr>
      <vt:lpstr>Mandibular Lateral Excursion</vt:lpstr>
      <vt:lpstr>Slide 36</vt:lpstr>
      <vt:lpstr>Muscles</vt:lpstr>
      <vt:lpstr>Primary Muscles</vt:lpstr>
      <vt:lpstr>Secondary Muscles</vt:lpstr>
      <vt:lpstr>Coordinated Muscle Actions</vt:lpstr>
      <vt:lpstr>Slide 41</vt:lpstr>
      <vt:lpstr>Slide 42</vt:lpstr>
      <vt:lpstr>Slide 43</vt:lpstr>
      <vt:lpstr>Slide 44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TEMPOROMANDIBULAR                         JOINT</dc:title>
  <dc:creator>lenovo</dc:creator>
  <cp:lastModifiedBy>DOSS PARKASH</cp:lastModifiedBy>
  <cp:revision>24</cp:revision>
  <dcterms:created xsi:type="dcterms:W3CDTF">2021-03-24T05:39:52Z</dcterms:created>
  <dcterms:modified xsi:type="dcterms:W3CDTF">2024-07-30T11:23:25Z</dcterms:modified>
</cp:coreProperties>
</file>