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56" r:id="rId2"/>
    <p:sldId id="257" r:id="rId3"/>
    <p:sldId id="258" r:id="rId4"/>
    <p:sldId id="259" r:id="rId5"/>
    <p:sldId id="263" r:id="rId6"/>
    <p:sldId id="260" r:id="rId7"/>
    <p:sldId id="262" r:id="rId8"/>
    <p:sldId id="264" r:id="rId9"/>
    <p:sldId id="265"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58" d="100"/>
          <a:sy n="58"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F0EC64-2ADB-42F3-9053-1B2B6F62B497}" type="datetimeFigureOut">
              <a:rPr lang="en-US" smtClean="0"/>
              <a:pPr/>
              <a:t>6/18/2024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7A277-B49D-49EF-99BC-6EA4B8D2559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218523E-D52A-49EA-9DF4-73BD2C42CFF8}" type="datetimeFigureOut">
              <a:rPr lang="en-US" smtClean="0"/>
              <a:pPr/>
              <a:t>6/18/2024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F6D2640F-0F7A-4D7B-BAED-4D1A7E3AB24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18523E-D52A-49EA-9DF4-73BD2C42CFF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218523E-D52A-49EA-9DF4-73BD2C42CFF8}" type="datetimeFigureOut">
              <a:rPr lang="en-US" smtClean="0"/>
              <a:pPr/>
              <a:t>6/18/2024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218523E-D52A-49EA-9DF4-73BD2C42CFF8}" type="datetimeFigureOut">
              <a:rPr lang="en-US" smtClean="0"/>
              <a:pPr/>
              <a:t>6/18/2024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8523E-D52A-49EA-9DF4-73BD2C42CFF8}" type="datetimeFigureOut">
              <a:rPr lang="en-US" smtClean="0"/>
              <a:pPr/>
              <a:t>6/18/2024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18523E-D52A-49EA-9DF4-73BD2C42CFF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218523E-D52A-49EA-9DF4-73BD2C42CFF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F6D2640F-0F7A-4D7B-BAED-4D1A7E3AB243}"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18523E-D52A-49EA-9DF4-73BD2C42CFF8}" type="datetimeFigureOut">
              <a:rPr lang="en-US" smtClean="0"/>
              <a:pPr/>
              <a:t>6/18/2024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D2640F-0F7A-4D7B-BAED-4D1A7E3AB243}"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Cellular Bio Physics</a:t>
            </a:r>
            <a:endParaRPr lang="en-IN" dirty="0"/>
          </a:p>
        </p:txBody>
      </p:sp>
      <p:sp>
        <p:nvSpPr>
          <p:cNvPr id="3" name="Subtitle 2"/>
          <p:cNvSpPr>
            <a:spLocks noGrp="1"/>
          </p:cNvSpPr>
          <p:nvPr>
            <p:ph type="subTitle" idx="1"/>
          </p:nvPr>
        </p:nvSpPr>
        <p:spPr>
          <a:xfrm>
            <a:off x="758952" y="4725144"/>
            <a:ext cx="7854696" cy="1752600"/>
          </a:xfrm>
        </p:spPr>
        <p:txBody>
          <a:bodyPr>
            <a:normAutofit fontScale="92500" lnSpcReduction="10000"/>
          </a:bodyPr>
          <a:lstStyle/>
          <a:p>
            <a:pPr algn="ctr"/>
            <a:r>
              <a:rPr lang="en-US" dirty="0"/>
              <a:t>Dr Kapil Garg</a:t>
            </a:r>
          </a:p>
          <a:p>
            <a:pPr algn="ctr"/>
            <a:r>
              <a:rPr lang="en-US" dirty="0"/>
              <a:t>Dept. Of Musculoskeletal Physiotherapy</a:t>
            </a:r>
          </a:p>
          <a:p>
            <a:pPr algn="ctr"/>
            <a:r>
              <a:rPr lang="en-US" dirty="0"/>
              <a:t>MGM Institute Of Physiotherapy</a:t>
            </a:r>
          </a:p>
          <a:p>
            <a:pPr algn="ctr"/>
            <a:r>
              <a:rPr lang="en-US" dirty="0"/>
              <a:t>Chh. Sambhajinagar</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Saltatory</a:t>
            </a:r>
            <a:r>
              <a:rPr lang="en-IN" dirty="0"/>
              <a:t> conduction</a:t>
            </a:r>
          </a:p>
        </p:txBody>
      </p:sp>
      <p:sp>
        <p:nvSpPr>
          <p:cNvPr id="3" name="Content Placeholder 2"/>
          <p:cNvSpPr>
            <a:spLocks noGrp="1"/>
          </p:cNvSpPr>
          <p:nvPr>
            <p:ph idx="1"/>
          </p:nvPr>
        </p:nvSpPr>
        <p:spPr/>
        <p:txBody>
          <a:bodyPr/>
          <a:lstStyle/>
          <a:p>
            <a:pPr algn="just"/>
            <a:r>
              <a:rPr lang="en-IN" dirty="0" err="1"/>
              <a:t>Saltatory</a:t>
            </a:r>
            <a:r>
              <a:rPr lang="en-IN" dirty="0"/>
              <a:t> conduction is </a:t>
            </a:r>
            <a:r>
              <a:rPr lang="en-IN" b="1" dirty="0"/>
              <a:t>the propagation of action potentials along </a:t>
            </a:r>
            <a:r>
              <a:rPr lang="en-IN" b="1" dirty="0" err="1"/>
              <a:t>myelinated</a:t>
            </a:r>
            <a:r>
              <a:rPr lang="en-IN" b="1" dirty="0"/>
              <a:t> axons from one node of </a:t>
            </a:r>
            <a:r>
              <a:rPr lang="en-IN" b="1" dirty="0" err="1"/>
              <a:t>Ranvier</a:t>
            </a:r>
            <a:r>
              <a:rPr lang="en-IN" b="1" dirty="0"/>
              <a:t> to the next node</a:t>
            </a:r>
            <a:r>
              <a:rPr lang="en-IN" dirty="0"/>
              <a:t>, increasing the conduction velocity of action potentials.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Action potential</a:t>
            </a:r>
          </a:p>
        </p:txBody>
      </p:sp>
      <p:sp>
        <p:nvSpPr>
          <p:cNvPr id="3" name="Content Placeholder 2"/>
          <p:cNvSpPr>
            <a:spLocks noGrp="1"/>
          </p:cNvSpPr>
          <p:nvPr>
            <p:ph idx="1"/>
          </p:nvPr>
        </p:nvSpPr>
        <p:spPr/>
        <p:txBody>
          <a:bodyPr/>
          <a:lstStyle/>
          <a:p>
            <a:r>
              <a:rPr lang="en-IN" dirty="0"/>
              <a:t>An action potential is </a:t>
            </a:r>
            <a:r>
              <a:rPr lang="en-IN" b="1" dirty="0"/>
              <a:t>a rapid rise and subsequent fall in voltage or membrane potential across a cellular membrane with a characteristic pattern</a:t>
            </a:r>
            <a:r>
              <a:rPr lang="en-IN" dirty="0"/>
              <a:t>. ... Examples of cells that signal via action potentials are neurons and muscle cells. Stimulus starts the rapid change in voltage or action potential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lgn="just"/>
            <a:r>
              <a:rPr lang="en-IN" dirty="0"/>
              <a:t>Stimulus starts the rapid change in voltage or action potential. In patch-clamp mode, sufficient current must be administered to the cell in order to raise the voltage above the threshold voltage to start membrane depolarization.</a:t>
            </a:r>
          </a:p>
          <a:p>
            <a:pPr algn="just">
              <a:buNone/>
            </a:pPr>
            <a:endParaRPr lang="en-IN" dirty="0"/>
          </a:p>
          <a:p>
            <a:r>
              <a:rPr lang="en-IN" dirty="0"/>
              <a:t>Depolarization is caused by a rapid rise in membrane potential opening of sodium channels in the cellular membrane, resulting in a large influx of sodium ions.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t>Membrane Repolarisation results from rapid sodium channel inactivation as well as a large efflux of potassium ions resulting from activated potassium channels.</a:t>
            </a:r>
          </a:p>
          <a:p>
            <a:pPr algn="just"/>
            <a:r>
              <a:rPr lang="en-IN" dirty="0"/>
              <a:t>Hyperpolarisation is a lowered membrane potential caused by the efflux of potassium ions and closing of the potassium channels.</a:t>
            </a:r>
          </a:p>
          <a:p>
            <a:pPr algn="just"/>
            <a:r>
              <a:rPr lang="en-IN" dirty="0"/>
              <a:t>Resting state is when membrane potential returns to the resting voltage that occurred before the stimulus occurred.</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Membrane Potential</a:t>
            </a:r>
            <a:endParaRPr lang="en-IN" dirty="0"/>
          </a:p>
        </p:txBody>
      </p:sp>
      <p:sp>
        <p:nvSpPr>
          <p:cNvPr id="3" name="Content Placeholder 2"/>
          <p:cNvSpPr>
            <a:spLocks noGrp="1"/>
          </p:cNvSpPr>
          <p:nvPr>
            <p:ph idx="1"/>
          </p:nvPr>
        </p:nvSpPr>
        <p:spPr/>
        <p:txBody>
          <a:bodyPr/>
          <a:lstStyle/>
          <a:p>
            <a:pPr algn="just"/>
            <a:r>
              <a:rPr lang="en-IN" dirty="0"/>
              <a:t>Imagine taking two electrodes and placing one on the outside and the other on the inside of the plasma membrane of a living cell. If you did this, you would measure an electrical potential difference, or voltage, between the electrodes. This electrical potential difference is called the </a:t>
            </a:r>
            <a:r>
              <a:rPr lang="en-IN" b="1" dirty="0"/>
              <a:t>membrane potential</a:t>
            </a:r>
            <a:r>
              <a:rPr lang="en-IN"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Resting membrane potential</a:t>
            </a:r>
          </a:p>
        </p:txBody>
      </p:sp>
      <p:sp>
        <p:nvSpPr>
          <p:cNvPr id="3" name="Content Placeholder 2"/>
          <p:cNvSpPr>
            <a:spLocks noGrp="1"/>
          </p:cNvSpPr>
          <p:nvPr>
            <p:ph idx="1"/>
          </p:nvPr>
        </p:nvSpPr>
        <p:spPr/>
        <p:txBody>
          <a:bodyPr>
            <a:normAutofit/>
          </a:bodyPr>
          <a:lstStyle/>
          <a:p>
            <a:pPr algn="just" fontAlgn="base"/>
            <a:r>
              <a:rPr lang="en-IN" dirty="0"/>
              <a:t>A resting (non-</a:t>
            </a:r>
            <a:r>
              <a:rPr lang="en-IN" dirty="0" err="1"/>
              <a:t>signaling</a:t>
            </a:r>
            <a:r>
              <a:rPr lang="en-IN" dirty="0"/>
              <a:t>) neuron has a voltage across its membrane called the </a:t>
            </a:r>
            <a:r>
              <a:rPr lang="en-IN" b="1" dirty="0"/>
              <a:t>resting membrane potential</a:t>
            </a:r>
            <a:r>
              <a:rPr lang="en-IN" dirty="0"/>
              <a:t>, or simply the </a:t>
            </a:r>
            <a:r>
              <a:rPr lang="en-IN" b="1" dirty="0"/>
              <a:t>resting potential</a:t>
            </a:r>
            <a:r>
              <a:rPr lang="en-IN" dirty="0"/>
              <a:t>.</a:t>
            </a:r>
          </a:p>
          <a:p>
            <a:pPr algn="just" fontAlgn="base"/>
            <a:endParaRPr lang="en-US" dirty="0"/>
          </a:p>
          <a:p>
            <a:pPr algn="just" fontAlgn="base"/>
            <a:endParaRPr lang="en-IN" dirty="0"/>
          </a:p>
          <a:p>
            <a:pPr algn="just" fontAlgn="base"/>
            <a:r>
              <a:rPr lang="en-IN" dirty="0"/>
              <a:t>The resting potential is determined by concentration gradients of ions across the membrane and by membrane permeability to each type of ion.</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a:t>In a resting neuron, there are concentration gradients across the membrane for Na+ and K+. Ions move down their gradients via channels, leading to a separation of charge that creates the resting potential.</a:t>
            </a:r>
          </a:p>
          <a:p>
            <a:pPr algn="just">
              <a:buNone/>
            </a:pPr>
            <a:endParaRPr lang="en-US" dirty="0"/>
          </a:p>
          <a:p>
            <a:pPr algn="just"/>
            <a:r>
              <a:rPr lang="en-IN" dirty="0"/>
              <a:t>The membrane is much more permeable to K+ than Na+, so the resting potential is close to the </a:t>
            </a:r>
            <a:r>
              <a:rPr lang="en-IN" b="1" dirty="0"/>
              <a:t>equilibrium potential</a:t>
            </a:r>
            <a:r>
              <a:rPr lang="en-IN" dirty="0"/>
              <a:t> of K+ (the potential that would be generated by K+ if it were the only ion in the system).</a:t>
            </a:r>
          </a:p>
          <a:p>
            <a:pPr algn="just"/>
            <a:endParaRPr lang="en-IN" dirty="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fontAlgn="base"/>
            <a:r>
              <a:rPr lang="en-IN" dirty="0"/>
              <a:t>For a cell’s membrane potential, the reference point is the outside of the cell. In most resting neurons, the potential difference across the membrane is about 30 to 90 V, with the inside of the cell more negative than the outside. That is, neurons have a </a:t>
            </a:r>
            <a:r>
              <a:rPr lang="en-IN" b="1" dirty="0"/>
              <a:t>resting membrane potential</a:t>
            </a:r>
            <a:r>
              <a:rPr lang="en-IN" dirty="0"/>
              <a:t> (or simply, </a:t>
            </a:r>
            <a:r>
              <a:rPr lang="en-IN" b="1" dirty="0"/>
              <a:t>resting potential</a:t>
            </a:r>
            <a:r>
              <a:rPr lang="en-IN" dirty="0"/>
              <a:t>) of about -30−MV, to - 90−MV.</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fontAlgn="base"/>
            <a:r>
              <a:rPr lang="en-IN" dirty="0"/>
              <a:t>Because there is a potential difference across the cell membrane, the membrane is said to be </a:t>
            </a:r>
            <a:r>
              <a:rPr lang="en-IN" b="1" dirty="0"/>
              <a:t>polarized</a:t>
            </a:r>
            <a:r>
              <a:rPr lang="en-IN" dirty="0"/>
              <a:t>.</a:t>
            </a:r>
          </a:p>
          <a:p>
            <a:pPr fontAlgn="base"/>
            <a:r>
              <a:rPr lang="en-IN" dirty="0"/>
              <a:t>If the membrane potential becomes more positive than it is at the resting potential, the membrane is said to be </a:t>
            </a:r>
            <a:r>
              <a:rPr lang="en-IN" b="1" dirty="0"/>
              <a:t>depolarized</a:t>
            </a:r>
            <a:r>
              <a:rPr lang="en-IN" dirty="0"/>
              <a:t>.</a:t>
            </a:r>
          </a:p>
          <a:p>
            <a:pPr fontAlgn="base"/>
            <a:r>
              <a:rPr lang="en-IN" dirty="0"/>
              <a:t>If the membrane potential becomes more negative than it is at the resting potential, the membrane is said to be </a:t>
            </a:r>
            <a:r>
              <a:rPr lang="en-IN" b="1" dirty="0"/>
              <a:t>hyperpolarized</a:t>
            </a:r>
            <a:r>
              <a:rPr lang="en-IN" dirty="0"/>
              <a:t>.</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304</TotalTime>
  <Words>320</Words>
  <Application>Microsoft Office PowerPoint</Application>
  <PresentationFormat>On-screen Show (4:3)</PresentationFormat>
  <Paragraphs>29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Constantia</vt:lpstr>
      <vt:lpstr>Wingdings 2</vt:lpstr>
      <vt:lpstr>Flow</vt:lpstr>
      <vt:lpstr>Cellular Bio Physics</vt:lpstr>
      <vt:lpstr>Action potential</vt:lpstr>
      <vt:lpstr>PowerPoint Presentation</vt:lpstr>
      <vt:lpstr>PowerPoint Presentation</vt:lpstr>
      <vt:lpstr>Membrane Potential</vt:lpstr>
      <vt:lpstr>Resting membrane potential</vt:lpstr>
      <vt:lpstr>PowerPoint Presentation</vt:lpstr>
      <vt:lpstr>PowerPoint Presentation</vt:lpstr>
      <vt:lpstr>PowerPoint Presentation</vt:lpstr>
      <vt:lpstr>Saltatory conduction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Electromagnetic Spectrum</dc:title>
  <dc:creator>Kapil Garg</dc:creator>
  <cp:lastModifiedBy>prachidorlikar0510@gmail.com</cp:lastModifiedBy>
  <cp:revision>5</cp:revision>
  <dcterms:created xsi:type="dcterms:W3CDTF">2021-06-09T08:58:22Z</dcterms:created>
  <dcterms:modified xsi:type="dcterms:W3CDTF">2024-06-18T15:03:38Z</dcterms:modified>
</cp:coreProperties>
</file>