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2" d="100"/>
          <a:sy n="62"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6/18/2024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9B618960-8005-486C-9A75-10CB2AAC16F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640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276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843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16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915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025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830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8335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599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3A1C593-65D0-4073-BCC9-577B9352EA97}" type="datetimeFigureOut">
              <a:rPr lang="en-US" smtClean="0"/>
              <a:t>6/18/2024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889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3A1C593-65D0-4073-BCC9-577B9352EA97}" type="datetimeFigureOut">
              <a:rPr lang="en-US" smtClean="0"/>
              <a:t>6/18/2024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B618960-8005-486C-9A75-10CB2AAC16F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231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ym typeface="+mn-ea"/>
              </a:rPr>
              <a:t>Magnetism</a:t>
            </a:r>
            <a:endParaRPr lang="en-US" dirty="0"/>
          </a:p>
        </p:txBody>
      </p:sp>
      <p:sp>
        <p:nvSpPr>
          <p:cNvPr id="3" name="Subtitle 2"/>
          <p:cNvSpPr>
            <a:spLocks noGrp="1"/>
          </p:cNvSpPr>
          <p:nvPr>
            <p:ph type="subTitle" idx="1"/>
          </p:nvPr>
        </p:nvSpPr>
        <p:spPr>
          <a:xfrm>
            <a:off x="1777464" y="4435330"/>
            <a:ext cx="8637072" cy="977621"/>
          </a:xfrm>
        </p:spPr>
        <p:txBody>
          <a:bodyPr>
            <a:normAutofit fontScale="25000" lnSpcReduction="20000"/>
          </a:bodyPr>
          <a:lstStyle/>
          <a:p>
            <a:pPr algn="ctr"/>
            <a:r>
              <a:rPr lang="en-US" sz="6400" b="1" dirty="0">
                <a:solidFill>
                  <a:schemeClr val="accent1"/>
                </a:solidFill>
                <a:latin typeface="Times New Roman" panose="02020603050405020304" pitchFamily="18" charset="0"/>
                <a:cs typeface="Times New Roman" panose="02020603050405020304" pitchFamily="18" charset="0"/>
              </a:rPr>
              <a:t>Dr Kapil Garg</a:t>
            </a:r>
          </a:p>
          <a:p>
            <a:pPr algn="ctr"/>
            <a:r>
              <a:rPr lang="en-US" sz="6400" b="1" dirty="0">
                <a:solidFill>
                  <a:schemeClr val="accent1"/>
                </a:solidFill>
                <a:latin typeface="Times New Roman" panose="02020603050405020304" pitchFamily="18" charset="0"/>
                <a:cs typeface="Times New Roman" panose="02020603050405020304" pitchFamily="18" charset="0"/>
              </a:rPr>
              <a:t>Dept. Of Musculoskeletal Physiotherapy</a:t>
            </a:r>
          </a:p>
          <a:p>
            <a:pPr algn="ctr"/>
            <a:r>
              <a:rPr lang="en-US" sz="6400" b="1" dirty="0">
                <a:solidFill>
                  <a:schemeClr val="accent1"/>
                </a:solidFill>
                <a:latin typeface="Times New Roman" panose="02020603050405020304" pitchFamily="18" charset="0"/>
                <a:cs typeface="Times New Roman" panose="02020603050405020304" pitchFamily="18" charset="0"/>
              </a:rPr>
              <a:t>MGM Institute Of Physiotherapy</a:t>
            </a:r>
          </a:p>
          <a:p>
            <a:pPr algn="ctr"/>
            <a:r>
              <a:rPr lang="en-US" sz="6400" b="1" dirty="0">
                <a:solidFill>
                  <a:schemeClr val="accent1"/>
                </a:solidFill>
                <a:latin typeface="Times New Roman" panose="02020603050405020304" pitchFamily="18" charset="0"/>
                <a:cs typeface="Times New Roman" panose="02020603050405020304" pitchFamily="18" charset="0"/>
              </a:rPr>
              <a:t>Chh. Sambhajinagar</a:t>
            </a:r>
            <a:endParaRPr lang="en-IN" sz="6400" b="1" dirty="0">
              <a:solidFill>
                <a:schemeClr val="accent1"/>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
          <p:cNvPicPr>
            <a:picLocks noGrp="1" noChangeAspect="1"/>
          </p:cNvPicPr>
          <p:nvPr>
            <p:ph idx="1"/>
          </p:nvPr>
        </p:nvPicPr>
        <p:blipFill>
          <a:blip r:embed="rId2"/>
          <a:stretch>
            <a:fillRect/>
          </a:stretch>
        </p:blipFill>
        <p:spPr>
          <a:xfrm>
            <a:off x="3186818" y="2016125"/>
            <a:ext cx="6132689" cy="34496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Consider the figure shown above. We have a diamagnetic substance placed in an external magnetic field. We see that the field lines get repelled by the material and the field inside the material is reduced. If we place this substance in a non-uniform magnetic field, it tends to move from the point of a high electric field to that of a low electric field.</a:t>
            </a:r>
            <a:r>
              <a:rPr lang="en-IN" altLang="en-US"/>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a:t>2. Paramagnetism - Paramagnetism is the magnetic state of an atom with one or even more unpaired electrons. In a paramagnet, magnetic moments tend to be randomly orientated due to thermal fluctuations when no magnetic field exists. </a:t>
            </a:r>
          </a:p>
          <a:p>
            <a:pPr algn="just">
              <a:lnSpc>
                <a:spcPct val="150000"/>
              </a:lnSpc>
            </a:pPr>
            <a:r>
              <a:rPr lang="en-US"/>
              <a:t>In an applied magnetic field these moments start to align parallel to the field such that the magnetization of the material is proportional to the applied field. This can be illustrated in the diagram below.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z"/>
          <p:cNvPicPr>
            <a:picLocks noGrp="1" noChangeAspect="1"/>
          </p:cNvPicPr>
          <p:nvPr>
            <p:ph idx="1"/>
          </p:nvPr>
        </p:nvPicPr>
        <p:blipFill>
          <a:blip r:embed="rId2"/>
          <a:stretch>
            <a:fillRect/>
          </a:stretch>
        </p:blipFill>
        <p:spPr>
          <a:xfrm>
            <a:off x="3186818" y="2016125"/>
            <a:ext cx="6132689" cy="34496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2500" lnSpcReduction="20000"/>
          </a:bodyPr>
          <a:lstStyle/>
          <a:p>
            <a:pPr algn="just">
              <a:lnSpc>
                <a:spcPct val="180000"/>
              </a:lnSpc>
            </a:pPr>
            <a:r>
              <a:rPr lang="en-US" sz="4200"/>
              <a:t>3. Ferromagnetism - Ferromagnetism is a physical phenomenon whereby some materials, such as iron, attract one other aggressively. The magnetic moments in a ferromagnet have the tendency to become aligned parallel to each other under the influence of a magnetic field. </a:t>
            </a:r>
          </a:p>
          <a:p>
            <a:pPr algn="just">
              <a:lnSpc>
                <a:spcPct val="180000"/>
              </a:lnSpc>
            </a:pPr>
            <a:r>
              <a:rPr lang="en-US" sz="4200"/>
              <a:t>However, unlike the moments in a paramagnet, these moments will then remain parallel when a magnetic field is not applied. This can be illustrated in the diagram below.</a:t>
            </a:r>
            <a:r>
              <a:rPr lang="en-IN" altLang="en-US" sz="4200"/>
              <a:t> </a:t>
            </a:r>
            <a:r>
              <a:rPr lang="en-IN" altLang="en-US"/>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zz"/>
          <p:cNvPicPr>
            <a:picLocks noGrp="1" noChangeAspect="1"/>
          </p:cNvPicPr>
          <p:nvPr>
            <p:ph idx="1"/>
          </p:nvPr>
        </p:nvPicPr>
        <p:blipFill>
          <a:blip r:embed="rId2"/>
          <a:stretch>
            <a:fillRect/>
          </a:stretch>
        </p:blipFill>
        <p:spPr>
          <a:xfrm>
            <a:off x="3186818" y="2016125"/>
            <a:ext cx="6132689" cy="34496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40000"/>
              </a:lnSpc>
            </a:pPr>
            <a:r>
              <a:rPr lang="en-US"/>
              <a:t>4. Anti-ferromagnetism - Anti-ferromagnetism is a kind of magnetism wherein the magnetic moments of adjacent atoms are antiparallel. Adjacent magnetic moments from the magnetic ions tend to align anti-parallel to each other without an applied field. In the simplest case, adjacent magnetic moments are equal in magnitude and opposite therefore there is no overall magnetization. This can be illustrated in the diagram below.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zzz"/>
          <p:cNvPicPr>
            <a:picLocks noGrp="1" noChangeAspect="1"/>
          </p:cNvPicPr>
          <p:nvPr>
            <p:ph idx="1"/>
          </p:nvPr>
        </p:nvPicPr>
        <p:blipFill>
          <a:blip r:embed="rId2"/>
          <a:stretch>
            <a:fillRect/>
          </a:stretch>
        </p:blipFill>
        <p:spPr>
          <a:xfrm>
            <a:off x="3186818" y="2016125"/>
            <a:ext cx="6132689" cy="34496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40000"/>
              </a:lnSpc>
            </a:pPr>
            <a:r>
              <a:rPr lang="en-US"/>
              <a:t>5. Ferrimagnetism - Magnetism in which magnetic moments possess oppositional moments, akin to anti-ferromagnetism is called ferrimagnetism. The aligned magnetic moments are not of the same size; there is more than one type of magnetic ion. An overall magnetization is produced but not all the magnetic moments may give a positive contribution to the overall magnetization. This can be illustrated in the diagram below.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zzzz"/>
          <p:cNvPicPr>
            <a:picLocks noGrp="1" noChangeAspect="1"/>
          </p:cNvPicPr>
          <p:nvPr>
            <p:ph idx="1"/>
          </p:nvPr>
        </p:nvPicPr>
        <p:blipFill>
          <a:blip r:embed="rId2"/>
          <a:stretch>
            <a:fillRect/>
          </a:stretch>
        </p:blipFill>
        <p:spPr>
          <a:xfrm>
            <a:off x="3186818" y="2016125"/>
            <a:ext cx="6132689" cy="34496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60000"/>
              </a:lnSpc>
            </a:pPr>
            <a:r>
              <a:rPr lang="en-US"/>
              <a:t>Magnetism is the force exerted by magnets when they attract or repel each other. </a:t>
            </a:r>
          </a:p>
          <a:p>
            <a:pPr algn="just">
              <a:lnSpc>
                <a:spcPct val="160000"/>
              </a:lnSpc>
            </a:pPr>
            <a:r>
              <a:rPr lang="en-US"/>
              <a:t>Magnetism is caused by the motion of electric charges. </a:t>
            </a:r>
          </a:p>
          <a:p>
            <a:pPr algn="just">
              <a:lnSpc>
                <a:spcPct val="160000"/>
              </a:lnSpc>
            </a:pPr>
            <a:r>
              <a:rPr lang="en-US"/>
              <a:t>Every substance is made up of tiny units called atoms. Each atom has electrons, particles that carry electric charges.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66933D-FFFA-4808-A998-60B77640D9FE}"/>
              </a:ext>
            </a:extLst>
          </p:cNvPr>
          <p:cNvSpPr>
            <a:spLocks noGrp="1"/>
          </p:cNvSpPr>
          <p:nvPr>
            <p:ph idx="1"/>
          </p:nvPr>
        </p:nvSpPr>
        <p:spPr/>
        <p:txBody>
          <a:bodyPr>
            <a:normAutofit/>
          </a:bodyPr>
          <a:lstStyle/>
          <a:p>
            <a:pPr marL="0" indent="0">
              <a:buNone/>
            </a:pPr>
            <a:r>
              <a:rPr lang="en-US" sz="8000" dirty="0"/>
              <a:t>       THANK YOU</a:t>
            </a:r>
          </a:p>
        </p:txBody>
      </p:sp>
    </p:spTree>
    <p:extLst>
      <p:ext uri="{BB962C8B-B14F-4D97-AF65-F5344CB8AC3E}">
        <p14:creationId xmlns:p14="http://schemas.microsoft.com/office/powerpoint/2010/main" val="20899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Magnetic Field</a:t>
            </a:r>
          </a:p>
        </p:txBody>
      </p:sp>
      <p:sp>
        <p:nvSpPr>
          <p:cNvPr id="3" name="Content Placeholder 2"/>
          <p:cNvSpPr>
            <a:spLocks noGrp="1"/>
          </p:cNvSpPr>
          <p:nvPr>
            <p:ph idx="1"/>
          </p:nvPr>
        </p:nvSpPr>
        <p:spPr/>
        <p:txBody>
          <a:bodyPr>
            <a:normAutofit/>
          </a:bodyPr>
          <a:lstStyle/>
          <a:p>
            <a:pPr algn="just">
              <a:lnSpc>
                <a:spcPct val="140000"/>
              </a:lnSpc>
            </a:pPr>
            <a:r>
              <a:rPr lang="en-US"/>
              <a:t>Magnetic fields, like gravitational fields, cannot be seen or touched. We can feel the pull of the Earth’s gravitational field on ourselves and the objects around us, but we do not experience magnetic fields in such a direct way. </a:t>
            </a:r>
          </a:p>
          <a:p>
            <a:pPr algn="just">
              <a:lnSpc>
                <a:spcPct val="140000"/>
              </a:lnSpc>
            </a:pPr>
            <a:r>
              <a:rPr lang="en-US"/>
              <a:t>We know of the existence of magnetic fields by their effect on objects such as magnetized pieces of metal, naturally magnetic rocks such as lodestone, or temporary magnets such as copper coils that carry an electrical current.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80000"/>
              </a:lnSpc>
            </a:pPr>
            <a:r>
              <a:rPr lang="en-US">
                <a:sym typeface="+mn-ea"/>
              </a:rPr>
              <a:t>If we place a magnetized needle on a cork in a bucket of water, it will slowly align itself with the local magnetic field. Turning on the current in a copper wire can make a nearby compass needle jump. Observations like these led to the development of the concept of magnetic fields.</a:t>
            </a:r>
            <a:endParaRPr lang="en-US"/>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Properties of Magnets</a:t>
            </a:r>
          </a:p>
        </p:txBody>
      </p:sp>
      <p:sp>
        <p:nvSpPr>
          <p:cNvPr id="3" name="Content Placeholder 2"/>
          <p:cNvSpPr>
            <a:spLocks noGrp="1"/>
          </p:cNvSpPr>
          <p:nvPr>
            <p:ph idx="1"/>
          </p:nvPr>
        </p:nvSpPr>
        <p:spPr/>
        <p:txBody>
          <a:bodyPr>
            <a:normAutofit/>
          </a:bodyPr>
          <a:lstStyle/>
          <a:p>
            <a:r>
              <a:rPr lang="en-US"/>
              <a:t>Magnets are common to everyone.  </a:t>
            </a:r>
          </a:p>
          <a:p>
            <a:r>
              <a:rPr lang="en-US"/>
              <a:t>They stick to our refrigerator, are used to give high resolution images in medicine (MRI) and are an essential ingredient of light.  </a:t>
            </a:r>
          </a:p>
          <a:p>
            <a:r>
              <a:rPr lang="en-US"/>
              <a:t>Magnets can be made and can be found in their natural form.  </a:t>
            </a:r>
          </a:p>
          <a:p>
            <a:r>
              <a:rPr lang="en-US"/>
              <a:t>Natural magnets are from the stone magnetite (loadstone) </a:t>
            </a:r>
          </a:p>
          <a:p>
            <a:r>
              <a:rPr lang="en-US"/>
              <a:t>Magnetism is a force of attraction or repulsion due to an arrangement of electrons.  </a:t>
            </a:r>
          </a:p>
          <a:p>
            <a:r>
              <a:rPr lang="en-US"/>
              <a:t>All magnets have magnetic poles.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Magnetic materials:</a:t>
            </a:r>
          </a:p>
        </p:txBody>
      </p:sp>
      <p:sp>
        <p:nvSpPr>
          <p:cNvPr id="3" name="Content Placeholder 2"/>
          <p:cNvSpPr>
            <a:spLocks noGrp="1"/>
          </p:cNvSpPr>
          <p:nvPr>
            <p:ph idx="1"/>
          </p:nvPr>
        </p:nvSpPr>
        <p:spPr/>
        <p:txBody>
          <a:bodyPr>
            <a:normAutofit fontScale="97500" lnSpcReduction="10000"/>
          </a:bodyPr>
          <a:lstStyle/>
          <a:p>
            <a:endParaRPr lang="en-US"/>
          </a:p>
          <a:p>
            <a:pPr algn="just">
              <a:lnSpc>
                <a:spcPct val="160000"/>
              </a:lnSpc>
            </a:pPr>
            <a:r>
              <a:rPr lang="en-US"/>
              <a:t>Natural magnets are made of magnetite</a:t>
            </a:r>
          </a:p>
          <a:p>
            <a:pPr algn="just">
              <a:lnSpc>
                <a:spcPct val="160000"/>
              </a:lnSpc>
            </a:pPr>
            <a:r>
              <a:rPr lang="en-US"/>
              <a:t>Most of the magnets that you use have been magnetized</a:t>
            </a:r>
          </a:p>
          <a:p>
            <a:pPr algn="just">
              <a:lnSpc>
                <a:spcPct val="160000"/>
              </a:lnSpc>
            </a:pPr>
            <a:r>
              <a:rPr lang="en-US"/>
              <a:t>The process of making magnets is called magnetic induction.</a:t>
            </a:r>
          </a:p>
          <a:p>
            <a:pPr algn="just">
              <a:lnSpc>
                <a:spcPct val="160000"/>
              </a:lnSpc>
            </a:pPr>
            <a:r>
              <a:rPr lang="en-US"/>
              <a:t>Temporary magnets are made of soft iron and are easy to magnetize.</a:t>
            </a:r>
          </a:p>
          <a:p>
            <a:pPr algn="just">
              <a:lnSpc>
                <a:spcPct val="160000"/>
              </a:lnSpc>
            </a:pPr>
            <a:r>
              <a:rPr lang="en-US"/>
              <a:t>Cobalt, Nickel and hard Iron are used in the production of good strong magnets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Types of Magnet</a:t>
            </a:r>
          </a:p>
        </p:txBody>
      </p:sp>
      <p:sp>
        <p:nvSpPr>
          <p:cNvPr id="3" name="Content Placeholder 2"/>
          <p:cNvSpPr>
            <a:spLocks noGrp="1"/>
          </p:cNvSpPr>
          <p:nvPr>
            <p:ph idx="1"/>
          </p:nvPr>
        </p:nvSpPr>
        <p:spPr/>
        <p:txBody>
          <a:bodyPr/>
          <a:lstStyle/>
          <a:p>
            <a:pPr>
              <a:lnSpc>
                <a:spcPct val="160000"/>
              </a:lnSpc>
            </a:pPr>
            <a:r>
              <a:rPr lang="en-IN" altLang="en-US"/>
              <a:t>P</a:t>
            </a:r>
            <a:r>
              <a:rPr lang="en-US"/>
              <a:t>ermanent magnet</a:t>
            </a:r>
          </a:p>
          <a:p>
            <a:pPr>
              <a:lnSpc>
                <a:spcPct val="160000"/>
              </a:lnSpc>
            </a:pPr>
            <a:r>
              <a:rPr lang="en-IN" altLang="en-US"/>
              <a:t>T</a:t>
            </a:r>
            <a:r>
              <a:rPr lang="en-US"/>
              <a:t>emporary magnet</a:t>
            </a:r>
          </a:p>
          <a:p>
            <a:pPr>
              <a:lnSpc>
                <a:spcPct val="160000"/>
              </a:lnSpc>
            </a:pPr>
            <a:r>
              <a:rPr lang="en-IN" altLang="en-US"/>
              <a:t>E</a:t>
            </a:r>
            <a:r>
              <a:rPr lang="en-US"/>
              <a:t>lectromagnet.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a:sym typeface="+mn-ea"/>
              </a:rPr>
              <a:t>Types of Magnetism</a:t>
            </a:r>
            <a:br>
              <a:rPr lang="en-IN" altLang="en-US"/>
            </a:br>
            <a:endParaRPr lang="en-US"/>
          </a:p>
        </p:txBody>
      </p:sp>
      <p:sp>
        <p:nvSpPr>
          <p:cNvPr id="3" name="Content Placeholder 2"/>
          <p:cNvSpPr>
            <a:spLocks noGrp="1"/>
          </p:cNvSpPr>
          <p:nvPr>
            <p:ph idx="1"/>
          </p:nvPr>
        </p:nvSpPr>
        <p:spPr/>
        <p:txBody>
          <a:bodyPr/>
          <a:lstStyle/>
          <a:p>
            <a:pPr algn="just">
              <a:lnSpc>
                <a:spcPct val="180000"/>
              </a:lnSpc>
            </a:pPr>
            <a:r>
              <a:rPr lang="en-US"/>
              <a:t>A physical phenomenon caused by magnetic fields. A force that might also attract or repel items that have magnetic properties, such as iron, is known as magnetism.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200000"/>
              </a:lnSpc>
            </a:pPr>
            <a:r>
              <a:rPr lang="en-US"/>
              <a:t>1. Diamagnetism - A magnetism characterized by materials that correspond at right angles toward a non-uniform distribution magnetic field and partially expel the magnetic field in which they have been positioned from their interiors. A diamagnetic substance is one whose atoms have no permanent magnetic dipole moment.</a:t>
            </a:r>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TotalTime>
  <Words>805</Words>
  <Application>Microsoft Office PowerPoint</Application>
  <PresentationFormat>Widescreen</PresentationFormat>
  <Paragraphs>41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Gill Sans MT</vt:lpstr>
      <vt:lpstr>Times New Roman</vt:lpstr>
      <vt:lpstr>Gallery</vt:lpstr>
      <vt:lpstr>Magnetism</vt:lpstr>
      <vt:lpstr>PowerPoint Presentation</vt:lpstr>
      <vt:lpstr>Magnetic Field</vt:lpstr>
      <vt:lpstr>PowerPoint Presentation</vt:lpstr>
      <vt:lpstr>Properties of Magnets</vt:lpstr>
      <vt:lpstr>Magnetic materials:</vt:lpstr>
      <vt:lpstr>Types of Magnet</vt:lpstr>
      <vt:lpstr>Types of Magnetism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Magnetism</dc:title>
  <dc:creator/>
  <cp:lastModifiedBy>prachidorlikar0510@gmail.com</cp:lastModifiedBy>
  <cp:revision>4</cp:revision>
  <dcterms:created xsi:type="dcterms:W3CDTF">2023-03-10T06:44:42Z</dcterms:created>
  <dcterms:modified xsi:type="dcterms:W3CDTF">2024-06-18T15:09:51Z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583D99997F9C46BB8E776744BDBC381F</vt:lpwstr>
  </property>
  <property fmtid="{D5CDD505-2E9C-101B-9397-08002B2CF9AE}" pid="3" name="KSOProductBuildVer">
    <vt:lpwstr>1033-11.2.0.11486</vt:lpwstr>
  </property>
</Properties>
</file>