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metadata" ContentType="application/binary"/>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15:guide id="1" orient="horz" pos="2160">
          <p15:clr>
            <a:srgbClr val="000000"/>
          </p15:clr>
        </p15:guide>
        <p15:guide id="2" pos="2880">
          <p15:clr>
            <a:srgbClr val="000000"/>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4" roundtripDataSignature="AMtx7mjsg2WtJKys2wf9xoT1JrdbhFddYA=="/>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81" d="100"/>
          <a:sy n="81" d="100"/>
        </p:scale>
        <p:origin x="-156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pPr marL="0" marR="0" lvl="0" indent="0" algn="r" rtl="0">
                <a:spcBef>
                  <a:spcPts val="0"/>
                </a:spcBef>
                <a:spcAft>
                  <a:spcPts val="0"/>
                </a:spcAft>
                <a:buNone/>
              </a:p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5" name="Google Shape;17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3" name="Google Shape;183;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ede167406e_0_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ede167406e_0_3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2" name="Google Shape;192;gede167406e_0_39: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pPr marL="0" lvl="0" indent="0" algn="r" rtl="0">
                <a:spcBef>
                  <a:spcPts val="0"/>
                </a:spcBef>
                <a:spcAft>
                  <a:spcPts val="0"/>
                </a:spcAft>
                <a:buClr>
                  <a:srgbClr val="000000"/>
                </a:buClr>
                <a:buFont typeface="Arial"/>
                <a:buNone/>
              </a:pPr>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ede167406e_0_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9" name="Google Shape;199;gede167406e_0_4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0" name="Google Shape;200;gede167406e_0_48: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pPr marL="0" lvl="0" indent="0" algn="r" rtl="0">
                <a:spcBef>
                  <a:spcPts val="0"/>
                </a:spcBef>
                <a:spcAft>
                  <a:spcPts val="0"/>
                </a:spcAft>
                <a:buClr>
                  <a:srgbClr val="000000"/>
                </a:buClr>
                <a:buFont typeface="Arial"/>
                <a:buNone/>
              </a:pPr>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ede167406e_0_5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ede167406e_0_5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gede167406e_0_56: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pPr marL="0" lvl="0" indent="0" algn="r" rtl="0">
                <a:spcBef>
                  <a:spcPts val="0"/>
                </a:spcBef>
                <a:spcAft>
                  <a:spcPts val="0"/>
                </a:spcAft>
                <a:buClr>
                  <a:srgbClr val="000000"/>
                </a:buClr>
                <a:buFont typeface="Arial"/>
                <a:buNone/>
              </a:pPr>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ede167406e_0_6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4" name="Google Shape;214;gede167406e_0_6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5" name="Google Shape;215;gede167406e_0_6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pPr marL="0" lvl="0" indent="0" algn="r" rtl="0">
                <a:spcBef>
                  <a:spcPts val="0"/>
                </a:spcBef>
                <a:spcAft>
                  <a:spcPts val="0"/>
                </a:spcAft>
                <a:buClr>
                  <a:srgbClr val="000000"/>
                </a:buClr>
                <a:buFont typeface="Arial"/>
                <a:buNone/>
              </a:pPr>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ede167406e_0_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ede167406e_0_7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2" name="Google Shape;222;gede167406e_0_71: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pPr marL="0" lvl="0" indent="0" algn="r" rtl="0">
                <a:spcBef>
                  <a:spcPts val="0"/>
                </a:spcBef>
                <a:spcAft>
                  <a:spcPts val="0"/>
                </a:spcAft>
                <a:buClr>
                  <a:srgbClr val="000000"/>
                </a:buClr>
                <a:buFont typeface="Arial"/>
                <a:buNone/>
              </a:pPr>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9" name="Google Shape;229;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ede167406e_0_7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ede167406e_0_7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gede167406e_0_78: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pPr marL="0" lvl="0" indent="0" algn="r" rtl="0">
                <a:spcBef>
                  <a:spcPts val="0"/>
                </a:spcBef>
                <a:spcAft>
                  <a:spcPts val="0"/>
                </a:spcAft>
                <a:buClr>
                  <a:srgbClr val="000000"/>
                </a:buClr>
                <a:buFont typeface="Arial"/>
                <a:buNone/>
              </a:pPr>
              <a:t>18</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ede167406e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ede167406e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 name="Google Shape;104;gede167406e_0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pPr marL="0" lvl="0" indent="0" algn="r" rtl="0">
                <a:spcBef>
                  <a:spcPts val="0"/>
                </a:spcBef>
                <a:spcAft>
                  <a:spcPts val="0"/>
                </a:spcAft>
                <a:buClr>
                  <a:srgbClr val="000000"/>
                </a:buClr>
                <a:buFont typeface="Arial"/>
                <a:buNone/>
              </a:pPr>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0" name="Google Shape;110;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ede167406e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ede167406e_0_2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8" name="Google Shape;118;gede167406e_0_2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pPr marL="0" lvl="0" indent="0" algn="r" rtl="0">
                <a:spcBef>
                  <a:spcPts val="0"/>
                </a:spcBef>
                <a:spcAft>
                  <a:spcPts val="0"/>
                </a:spcAft>
                <a:buClr>
                  <a:srgbClr val="000000"/>
                </a:buClr>
                <a:buFont typeface="Arial"/>
                <a:buNone/>
              </a:pPr>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ede167406e_0_3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ede167406e_0_3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6" name="Google Shape;126;gede167406e_0_31: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pPr marL="0" lvl="0" indent="0" algn="r" rtl="0">
                <a:spcBef>
                  <a:spcPts val="0"/>
                </a:spcBef>
                <a:spcAft>
                  <a:spcPts val="0"/>
                </a:spcAft>
                <a:buClr>
                  <a:srgbClr val="000000"/>
                </a:buClr>
                <a:buFont typeface="Arial"/>
                <a:buNone/>
              </a:pPr>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3" name="Google Shape;133;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9" name="Google Shape;159;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7" name="Google Shape;167;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2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2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1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1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1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1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1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1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1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1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1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0"/>
          <p:cNvSpPr>
            <a:spLocks noGrp="1"/>
          </p:cNvSpPr>
          <p:nvPr>
            <p:ph type="pic" idx="2"/>
          </p:nvPr>
        </p:nvSpPr>
        <p:spPr>
          <a:xfrm>
            <a:off x="1792288" y="612775"/>
            <a:ext cx="5486400" cy="4114800"/>
          </a:xfrm>
          <a:prstGeom prst="rect">
            <a:avLst/>
          </a:prstGeom>
          <a:noFill/>
          <a:ln>
            <a:noFill/>
          </a:ln>
        </p:spPr>
      </p:sp>
      <p:sp>
        <p:nvSpPr>
          <p:cNvPr id="68" name="Google Shape;68;p2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2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Relaxation </a:t>
            </a:r>
            <a:endParaRPr/>
          </a:p>
        </p:txBody>
      </p:sp>
      <p:sp>
        <p:nvSpPr>
          <p:cNvPr id="89" name="Google Shape;89;p1"/>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p>
            <a:pPr marL="0" lvl="0" indent="0" algn="r" rtl="0">
              <a:spcBef>
                <a:spcPts val="0"/>
              </a:spcBef>
              <a:spcAft>
                <a:spcPts val="0"/>
              </a:spcAft>
              <a:buClr>
                <a:srgbClr val="888888"/>
              </a:buClr>
              <a:buSzPts val="3200"/>
              <a:buNone/>
            </a:pPr>
            <a:endParaRPr/>
          </a:p>
        </p:txBody>
      </p:sp>
      <p:sp>
        <p:nvSpPr>
          <p:cNvPr id="90" name="Google Shape;90;p1"/>
          <p:cNvSpPr txBox="1">
            <a:spLocks noGrp="1"/>
          </p:cNvSpPr>
          <p:nvPr>
            <p:ph type="ftr" idx="11"/>
          </p:nvPr>
        </p:nvSpPr>
        <p:spPr>
          <a:xfrm>
            <a:off x="685800" y="6324600"/>
            <a:ext cx="28956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smtClean="0"/>
              <a:t>MGMCPT </a:t>
            </a:r>
            <a:r>
              <a:rPr lang="en-US" dirty="0"/>
              <a:t>Exercise Therapy ( Relaxation)</a:t>
            </a:r>
            <a:endParaRPr/>
          </a:p>
        </p:txBody>
      </p:sp>
      <p:sp>
        <p:nvSpPr>
          <p:cNvPr id="91" name="Google Shape;91;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C) Restful Atmosphere</a:t>
            </a:r>
            <a:endParaRPr/>
          </a:p>
        </p:txBody>
      </p:sp>
      <p:sp>
        <p:nvSpPr>
          <p:cNvPr id="178" name="Google Shape;178;p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US"/>
              <a:t>Physical &amp; Mental relaxation </a:t>
            </a:r>
            <a:endParaRPr/>
          </a:p>
          <a:p>
            <a:pPr marL="742950" lvl="1" indent="-285750" algn="l" rtl="0">
              <a:spcBef>
                <a:spcPts val="560"/>
              </a:spcBef>
              <a:spcAft>
                <a:spcPts val="0"/>
              </a:spcAft>
              <a:buClr>
                <a:schemeClr val="dk1"/>
              </a:buClr>
              <a:buSzPts val="2800"/>
              <a:buChar char="–"/>
            </a:pPr>
            <a:r>
              <a:rPr lang="en-US"/>
              <a:t>Sound</a:t>
            </a:r>
            <a:endParaRPr/>
          </a:p>
          <a:p>
            <a:pPr marL="742950" lvl="1" indent="-285750" algn="l" rtl="0">
              <a:spcBef>
                <a:spcPts val="560"/>
              </a:spcBef>
              <a:spcAft>
                <a:spcPts val="0"/>
              </a:spcAft>
              <a:buClr>
                <a:schemeClr val="dk1"/>
              </a:buClr>
              <a:buSzPts val="2800"/>
              <a:buChar char="–"/>
            </a:pPr>
            <a:r>
              <a:rPr lang="en-US"/>
              <a:t>Light</a:t>
            </a:r>
            <a:endParaRPr/>
          </a:p>
          <a:p>
            <a:pPr marL="742950" lvl="1" indent="-285750" algn="l" rtl="0">
              <a:spcBef>
                <a:spcPts val="560"/>
              </a:spcBef>
              <a:spcAft>
                <a:spcPts val="0"/>
              </a:spcAft>
              <a:buClr>
                <a:schemeClr val="dk1"/>
              </a:buClr>
              <a:buSzPts val="2800"/>
              <a:buChar char="–"/>
            </a:pPr>
            <a:r>
              <a:rPr lang="en-US"/>
              <a:t>Therapist approach</a:t>
            </a:r>
            <a:endParaRPr/>
          </a:p>
          <a:p>
            <a:pPr marL="457200" lvl="1" indent="0" algn="l" rtl="0">
              <a:spcBef>
                <a:spcPts val="560"/>
              </a:spcBef>
              <a:spcAft>
                <a:spcPts val="0"/>
              </a:spcAft>
              <a:buClr>
                <a:schemeClr val="dk1"/>
              </a:buClr>
              <a:buSzPts val="2800"/>
              <a:buNone/>
            </a:pPr>
            <a:endParaRPr/>
          </a:p>
        </p:txBody>
      </p:sp>
      <p:sp>
        <p:nvSpPr>
          <p:cNvPr id="179" name="Google Shape;179;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smtClean="0"/>
              <a:t>MGMCPT </a:t>
            </a:r>
            <a:r>
              <a:rPr lang="en-US" dirty="0"/>
              <a:t>Exercise Therapy ( Relaxation)</a:t>
            </a:r>
            <a:endParaRPr/>
          </a:p>
        </p:txBody>
      </p:sp>
      <p:sp>
        <p:nvSpPr>
          <p:cNvPr id="180" name="Google Shape;180;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D)Additional methods</a:t>
            </a:r>
            <a:endParaRPr/>
          </a:p>
        </p:txBody>
      </p:sp>
      <p:sp>
        <p:nvSpPr>
          <p:cNvPr id="186" name="Google Shape;186;p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457200" lvl="0" indent="-334327" algn="l" rtl="0">
              <a:spcBef>
                <a:spcPts val="0"/>
              </a:spcBef>
              <a:spcAft>
                <a:spcPts val="0"/>
              </a:spcAft>
              <a:buSzPct val="56250"/>
              <a:buChar char="•"/>
            </a:pPr>
            <a:r>
              <a:rPr lang="en-US"/>
              <a:t>Consciousness of breathing </a:t>
            </a:r>
            <a:endParaRPr/>
          </a:p>
          <a:p>
            <a:pPr marL="457200" lvl="0" indent="-334327" algn="l" rtl="0">
              <a:spcBef>
                <a:spcPts val="0"/>
              </a:spcBef>
              <a:spcAft>
                <a:spcPts val="0"/>
              </a:spcAft>
              <a:buSzPct val="56250"/>
              <a:buChar char="•"/>
            </a:pPr>
            <a:r>
              <a:rPr lang="en-US"/>
              <a:t>Progressive Relaxation( Jacobson of Chicago)</a:t>
            </a:r>
            <a:endParaRPr/>
          </a:p>
          <a:p>
            <a:pPr marL="457200" lvl="0" indent="-334327" algn="l" rtl="0">
              <a:spcBef>
                <a:spcPts val="0"/>
              </a:spcBef>
              <a:spcAft>
                <a:spcPts val="0"/>
              </a:spcAft>
              <a:buSzPct val="56250"/>
              <a:buChar char="•"/>
            </a:pPr>
            <a:r>
              <a:rPr lang="en-US"/>
              <a:t>Contrast Methods( contraction followed by relaxation) </a:t>
            </a:r>
            <a:endParaRPr/>
          </a:p>
          <a:p>
            <a:pPr marL="457200" lvl="0" indent="-334327" algn="l" rtl="0">
              <a:spcBef>
                <a:spcPts val="0"/>
              </a:spcBef>
              <a:spcAft>
                <a:spcPts val="0"/>
              </a:spcAft>
              <a:buSzPct val="56250"/>
              <a:buChar char="•"/>
            </a:pPr>
            <a:r>
              <a:rPr lang="en-US"/>
              <a:t>Whole body technique(breathing + moving from feet up)</a:t>
            </a:r>
            <a:endParaRPr/>
          </a:p>
          <a:p>
            <a:pPr marL="457200" lvl="0" indent="-334327" algn="l" rtl="0">
              <a:spcBef>
                <a:spcPts val="0"/>
              </a:spcBef>
              <a:spcAft>
                <a:spcPts val="0"/>
              </a:spcAft>
              <a:buSzPct val="56250"/>
              <a:buChar char="•"/>
            </a:pPr>
            <a:r>
              <a:rPr lang="en-US"/>
              <a:t>Localized technique (close hands tight and relax)</a:t>
            </a:r>
            <a:endParaRPr/>
          </a:p>
          <a:p>
            <a:pPr marL="457200" lvl="0" indent="-334327" algn="l" rtl="0">
              <a:spcBef>
                <a:spcPts val="0"/>
              </a:spcBef>
              <a:spcAft>
                <a:spcPts val="0"/>
              </a:spcAft>
              <a:buSzPct val="56250"/>
              <a:buChar char="•"/>
            </a:pPr>
            <a:r>
              <a:rPr lang="en-US"/>
              <a:t>Passive movement </a:t>
            </a:r>
            <a:endParaRPr/>
          </a:p>
          <a:p>
            <a:pPr marL="342900" lvl="0" indent="-139700" algn="l" rtl="0">
              <a:spcBef>
                <a:spcPts val="640"/>
              </a:spcBef>
              <a:spcAft>
                <a:spcPts val="0"/>
              </a:spcAft>
              <a:buClr>
                <a:schemeClr val="dk1"/>
              </a:buClr>
              <a:buSzPct val="100000"/>
              <a:buNone/>
            </a:pPr>
            <a:endParaRPr/>
          </a:p>
          <a:p>
            <a:pPr marL="342900" lvl="0" indent="-139700" algn="l" rtl="0">
              <a:spcBef>
                <a:spcPts val="640"/>
              </a:spcBef>
              <a:spcAft>
                <a:spcPts val="0"/>
              </a:spcAft>
              <a:buClr>
                <a:schemeClr val="dk1"/>
              </a:buClr>
              <a:buSzPct val="100000"/>
              <a:buNone/>
            </a:pPr>
            <a:endParaRPr/>
          </a:p>
        </p:txBody>
      </p:sp>
      <p:sp>
        <p:nvSpPr>
          <p:cNvPr id="187" name="Google Shape;187;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smtClean="0"/>
              <a:t>MGMCPT </a:t>
            </a:r>
            <a:r>
              <a:rPr lang="en-US" dirty="0"/>
              <a:t>Exercise Therapy ( Relaxation)</a:t>
            </a:r>
            <a:endParaRPr/>
          </a:p>
        </p:txBody>
      </p:sp>
      <p:sp>
        <p:nvSpPr>
          <p:cNvPr id="188" name="Google Shape;188;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gede167406e_0_39"/>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endParaRPr/>
          </a:p>
        </p:txBody>
      </p:sp>
      <p:sp>
        <p:nvSpPr>
          <p:cNvPr id="195" name="Google Shape;195;gede167406e_0_39"/>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rmAutofit/>
          </a:bodyPr>
          <a:lstStyle/>
          <a:p>
            <a:pPr marL="342900" lvl="0" indent="-304800" algn="l" rtl="0">
              <a:spcBef>
                <a:spcPts val="640"/>
              </a:spcBef>
              <a:spcAft>
                <a:spcPts val="0"/>
              </a:spcAft>
              <a:buSzPts val="2600"/>
              <a:buFont typeface="Times New Roman"/>
              <a:buChar char="•"/>
            </a:pPr>
            <a:r>
              <a:rPr lang="en-US" sz="2600">
                <a:latin typeface="Times New Roman"/>
                <a:ea typeface="Times New Roman"/>
                <a:cs typeface="Times New Roman"/>
                <a:sym typeface="Times New Roman"/>
              </a:rPr>
              <a:t>Pendular swinging </a:t>
            </a:r>
            <a:endParaRPr sz="2600">
              <a:latin typeface="Times New Roman"/>
              <a:ea typeface="Times New Roman"/>
              <a:cs typeface="Times New Roman"/>
              <a:sym typeface="Times New Roman"/>
            </a:endParaRPr>
          </a:p>
          <a:p>
            <a:pPr marL="342900" lvl="0" indent="-304800" algn="l" rtl="0">
              <a:spcBef>
                <a:spcPts val="640"/>
              </a:spcBef>
              <a:spcAft>
                <a:spcPts val="0"/>
              </a:spcAft>
              <a:buSzPts val="2600"/>
              <a:buFont typeface="Times New Roman"/>
              <a:buChar char="•"/>
            </a:pPr>
            <a:r>
              <a:rPr lang="en-US" sz="2600" b="1">
                <a:latin typeface="Times New Roman"/>
                <a:ea typeface="Times New Roman"/>
                <a:cs typeface="Times New Roman"/>
                <a:sym typeface="Times New Roman"/>
              </a:rPr>
              <a:t>Physiological Relaxation( Laura Mitchell- Reciprocal relaxation)</a:t>
            </a:r>
            <a:endParaRPr sz="2600" b="1">
              <a:latin typeface="Times New Roman"/>
              <a:ea typeface="Times New Roman"/>
              <a:cs typeface="Times New Roman"/>
              <a:sym typeface="Times New Roman"/>
            </a:endParaRPr>
          </a:p>
          <a:p>
            <a:pPr marL="342900" lvl="0" indent="0" algn="l" rtl="0">
              <a:spcBef>
                <a:spcPts val="640"/>
              </a:spcBef>
              <a:spcAft>
                <a:spcPts val="0"/>
              </a:spcAft>
              <a:buNone/>
            </a:pPr>
            <a:endParaRPr sz="2600">
              <a:solidFill>
                <a:srgbClr val="3B3835"/>
              </a:solidFill>
              <a:highlight>
                <a:srgbClr val="FFFFFF"/>
              </a:highlight>
              <a:latin typeface="Times New Roman"/>
              <a:ea typeface="Times New Roman"/>
              <a:cs typeface="Times New Roman"/>
              <a:sym typeface="Times New Roman"/>
            </a:endParaRPr>
          </a:p>
          <a:p>
            <a:pPr marL="342900" lvl="0" indent="0" algn="l" rtl="0">
              <a:spcBef>
                <a:spcPts val="640"/>
              </a:spcBef>
              <a:spcAft>
                <a:spcPts val="0"/>
              </a:spcAft>
              <a:buNone/>
            </a:pPr>
            <a:endParaRPr sz="2600">
              <a:latin typeface="Times New Roman"/>
              <a:ea typeface="Times New Roman"/>
              <a:cs typeface="Times New Roman"/>
              <a:sym typeface="Times New Roman"/>
            </a:endParaRPr>
          </a:p>
        </p:txBody>
      </p:sp>
      <p:sp>
        <p:nvSpPr>
          <p:cNvPr id="196" name="Google Shape;196;gede167406e_0_39"/>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pPr marL="0" lvl="0" indent="0" algn="r" rtl="0">
                <a:spcBef>
                  <a:spcPts val="0"/>
                </a:spcBef>
                <a:spcAft>
                  <a:spcPts val="0"/>
                </a:spcAft>
                <a:buClr>
                  <a:srgbClr val="000000"/>
                </a:buClr>
                <a:buFont typeface="Arial"/>
                <a:buNone/>
              </a:pPr>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gede167406e_0_48"/>
          <p:cNvSpPr txBox="1">
            <a:spLocks noGrp="1"/>
          </p:cNvSpPr>
          <p:nvPr>
            <p:ph type="body" idx="1"/>
          </p:nvPr>
        </p:nvSpPr>
        <p:spPr>
          <a:xfrm>
            <a:off x="323100" y="355050"/>
            <a:ext cx="8229600" cy="45261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sz="2400" b="1">
                <a:solidFill>
                  <a:srgbClr val="3B3835"/>
                </a:solidFill>
                <a:highlight>
                  <a:srgbClr val="FFFFFF"/>
                </a:highlight>
                <a:latin typeface="Arial"/>
                <a:ea typeface="Arial"/>
                <a:cs typeface="Arial"/>
                <a:sym typeface="Arial"/>
              </a:rPr>
              <a:t>The Mitchell Method is based on the following principles: </a:t>
            </a:r>
            <a:r>
              <a:rPr lang="en-US" sz="2400">
                <a:solidFill>
                  <a:srgbClr val="3B3835"/>
                </a:solidFill>
                <a:highlight>
                  <a:srgbClr val="FFFFFF"/>
                </a:highlight>
                <a:latin typeface="Arial"/>
                <a:ea typeface="Arial"/>
                <a:cs typeface="Arial"/>
                <a:sym typeface="Arial"/>
              </a:rPr>
              <a:t> </a:t>
            </a:r>
            <a:endParaRPr sz="2400">
              <a:solidFill>
                <a:srgbClr val="3B3835"/>
              </a:solidFill>
              <a:highlight>
                <a:srgbClr val="FFFFFF"/>
              </a:highlight>
              <a:latin typeface="Arial"/>
              <a:ea typeface="Arial"/>
              <a:cs typeface="Arial"/>
              <a:sym typeface="Arial"/>
            </a:endParaRPr>
          </a:p>
          <a:p>
            <a:pPr marL="457200" lvl="0" indent="-381000" algn="l" rtl="0">
              <a:spcBef>
                <a:spcPts val="360"/>
              </a:spcBef>
              <a:spcAft>
                <a:spcPts val="0"/>
              </a:spcAft>
              <a:buClr>
                <a:srgbClr val="3B3835"/>
              </a:buClr>
              <a:buSzPts val="2400"/>
              <a:buFont typeface="Arial"/>
              <a:buChar char="•"/>
            </a:pPr>
            <a:r>
              <a:rPr lang="en-US" sz="2400">
                <a:solidFill>
                  <a:srgbClr val="3B3835"/>
                </a:solidFill>
                <a:highlight>
                  <a:srgbClr val="FFFFFF"/>
                </a:highlight>
                <a:latin typeface="Arial"/>
                <a:ea typeface="Arial"/>
                <a:cs typeface="Arial"/>
                <a:sym typeface="Arial"/>
              </a:rPr>
              <a:t>Tightening or contracting muscles results in movement </a:t>
            </a:r>
            <a:endParaRPr sz="2400">
              <a:solidFill>
                <a:srgbClr val="3B3835"/>
              </a:solidFill>
              <a:highlight>
                <a:srgbClr val="FFFFFF"/>
              </a:highlight>
              <a:latin typeface="Arial"/>
              <a:ea typeface="Arial"/>
              <a:cs typeface="Arial"/>
              <a:sym typeface="Arial"/>
            </a:endParaRPr>
          </a:p>
          <a:p>
            <a:pPr marL="457200" lvl="0" indent="-381000" algn="l" rtl="0">
              <a:spcBef>
                <a:spcPts val="0"/>
              </a:spcBef>
              <a:spcAft>
                <a:spcPts val="0"/>
              </a:spcAft>
              <a:buClr>
                <a:srgbClr val="3B3835"/>
              </a:buClr>
              <a:buSzPts val="2400"/>
              <a:buFont typeface="Arial"/>
              <a:buChar char="•"/>
            </a:pPr>
            <a:r>
              <a:rPr lang="en-US" sz="2400">
                <a:solidFill>
                  <a:srgbClr val="3B3835"/>
                </a:solidFill>
                <a:highlight>
                  <a:srgbClr val="FFFFFF"/>
                </a:highlight>
                <a:latin typeface="Arial"/>
                <a:ea typeface="Arial"/>
                <a:cs typeface="Arial"/>
                <a:sym typeface="Arial"/>
              </a:rPr>
              <a:t> Movement cause When we are awake, the brain will register the change in body position through muscle, joint and skin sensation  </a:t>
            </a:r>
            <a:endParaRPr sz="2400">
              <a:solidFill>
                <a:srgbClr val="3B3835"/>
              </a:solidFill>
              <a:highlight>
                <a:srgbClr val="FFFFFF"/>
              </a:highlight>
              <a:latin typeface="Arial"/>
              <a:ea typeface="Arial"/>
              <a:cs typeface="Arial"/>
              <a:sym typeface="Arial"/>
            </a:endParaRPr>
          </a:p>
          <a:p>
            <a:pPr marL="457200" lvl="0" indent="-381000" algn="l" rtl="0">
              <a:spcBef>
                <a:spcPts val="0"/>
              </a:spcBef>
              <a:spcAft>
                <a:spcPts val="0"/>
              </a:spcAft>
              <a:buClr>
                <a:srgbClr val="3B3835"/>
              </a:buClr>
              <a:buSzPts val="2400"/>
              <a:buFont typeface="Arial"/>
              <a:buChar char="•"/>
            </a:pPr>
            <a:r>
              <a:rPr lang="en-US" sz="2400">
                <a:solidFill>
                  <a:srgbClr val="3B3835"/>
                </a:solidFill>
                <a:highlight>
                  <a:srgbClr val="FFFFFF"/>
                </a:highlight>
                <a:latin typeface="Arial"/>
                <a:ea typeface="Arial"/>
                <a:cs typeface="Arial"/>
                <a:sym typeface="Arial"/>
              </a:rPr>
              <a:t>The brain is only aware of the movement it causes. Movements are controlled by the nervous system; if one group of muscles is ‘instructed’ to tighten, the opposite group of muscles for that action receives an ‘instruction’ to relax  </a:t>
            </a:r>
            <a:endParaRPr sz="2400">
              <a:solidFill>
                <a:srgbClr val="3B3835"/>
              </a:solidFill>
              <a:highlight>
                <a:srgbClr val="FFFFFF"/>
              </a:highlight>
              <a:latin typeface="Arial"/>
              <a:ea typeface="Arial"/>
              <a:cs typeface="Arial"/>
              <a:sym typeface="Arial"/>
            </a:endParaRPr>
          </a:p>
          <a:p>
            <a:pPr marL="457200" lvl="0" indent="-381000" algn="l" rtl="0">
              <a:spcBef>
                <a:spcPts val="0"/>
              </a:spcBef>
              <a:spcAft>
                <a:spcPts val="0"/>
              </a:spcAft>
              <a:buClr>
                <a:srgbClr val="3B3835"/>
              </a:buClr>
              <a:buSzPts val="2400"/>
              <a:buFont typeface="Arial"/>
              <a:buChar char="•"/>
            </a:pPr>
            <a:r>
              <a:rPr lang="en-US" sz="2400">
                <a:solidFill>
                  <a:srgbClr val="3B3835"/>
                </a:solidFill>
                <a:highlight>
                  <a:srgbClr val="FFFFFF"/>
                </a:highlight>
                <a:latin typeface="Arial"/>
                <a:ea typeface="Arial"/>
                <a:cs typeface="Arial"/>
                <a:sym typeface="Arial"/>
              </a:rPr>
              <a:t>We can learn to recognise and be aware of the tense muscles and joints. Instructing or ‘ordering’ the opposite muscle groups to tighten will automatically result in ‘relax’ messages being received by the tense muscles and joints.</a:t>
            </a:r>
            <a:endParaRPr sz="2400"/>
          </a:p>
        </p:txBody>
      </p:sp>
      <p:sp>
        <p:nvSpPr>
          <p:cNvPr id="203" name="Google Shape;203;gede167406e_0_48"/>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pPr marL="0" lvl="0" indent="0" algn="r" rtl="0">
                <a:spcBef>
                  <a:spcPts val="0"/>
                </a:spcBef>
                <a:spcAft>
                  <a:spcPts val="0"/>
                </a:spcAft>
                <a:buClr>
                  <a:srgbClr val="000000"/>
                </a:buClr>
                <a:buFont typeface="Arial"/>
                <a:buNone/>
              </a:pPr>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gede167406e_0_56"/>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endParaRPr/>
          </a:p>
        </p:txBody>
      </p:sp>
      <p:sp>
        <p:nvSpPr>
          <p:cNvPr id="210" name="Google Shape;210;gede167406e_0_56"/>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rmAutofit/>
          </a:bodyPr>
          <a:lstStyle/>
          <a:p>
            <a:pPr marL="457200" lvl="0" indent="-381000" algn="l" rtl="0">
              <a:spcBef>
                <a:spcPts val="360"/>
              </a:spcBef>
              <a:spcAft>
                <a:spcPts val="0"/>
              </a:spcAft>
              <a:buClr>
                <a:srgbClr val="3B3835"/>
              </a:buClr>
              <a:buSzPts val="2400"/>
              <a:buChar char="•"/>
            </a:pPr>
            <a:r>
              <a:rPr lang="en-US" sz="2400">
                <a:solidFill>
                  <a:srgbClr val="3B3835"/>
                </a:solidFill>
                <a:highlight>
                  <a:srgbClr val="FFFFFF"/>
                </a:highlight>
                <a:latin typeface="Arial"/>
                <a:ea typeface="Arial"/>
                <a:cs typeface="Arial"/>
                <a:sym typeface="Arial"/>
              </a:rPr>
              <a:t> This new ‘position of ease’ can be learnt by registering the feeling in the muscles, joints and skin. Finding the position of ease of all your joints will result in relaxation s repositioning of joints and limbs The Mitchell Method of Physiological Relaxation</a:t>
            </a:r>
            <a:endParaRPr sz="2400"/>
          </a:p>
          <a:p>
            <a:pPr marL="0" lvl="0" indent="0" algn="l" rtl="0">
              <a:spcBef>
                <a:spcPts val="360"/>
              </a:spcBef>
              <a:spcAft>
                <a:spcPts val="0"/>
              </a:spcAft>
              <a:buNone/>
            </a:pPr>
            <a:endParaRPr/>
          </a:p>
        </p:txBody>
      </p:sp>
      <p:sp>
        <p:nvSpPr>
          <p:cNvPr id="211" name="Google Shape;211;gede167406e_0_56"/>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pPr marL="0" lvl="0" indent="0" algn="r" rtl="0">
                <a:spcBef>
                  <a:spcPts val="0"/>
                </a:spcBef>
                <a:spcAft>
                  <a:spcPts val="0"/>
                </a:spcAft>
                <a:buClr>
                  <a:srgbClr val="000000"/>
                </a:buClr>
                <a:buFont typeface="Arial"/>
                <a:buNone/>
              </a:pPr>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gede167406e_0_63"/>
          <p:cNvSpPr txBox="1">
            <a:spLocks noGrp="1"/>
          </p:cNvSpPr>
          <p:nvPr>
            <p:ph type="body" idx="1"/>
          </p:nvPr>
        </p:nvSpPr>
        <p:spPr>
          <a:xfrm>
            <a:off x="284800" y="469975"/>
            <a:ext cx="8229600" cy="57366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sz="2400" b="1">
                <a:solidFill>
                  <a:srgbClr val="3B3835"/>
                </a:solidFill>
                <a:highlight>
                  <a:srgbClr val="FFFFFF"/>
                </a:highlight>
                <a:latin typeface="Arial"/>
                <a:ea typeface="Arial"/>
                <a:cs typeface="Arial"/>
                <a:sym typeface="Arial"/>
              </a:rPr>
              <a:t>How to use The Mitchell Method of Relaxation</a:t>
            </a:r>
            <a:r>
              <a:rPr lang="en-US" sz="2400">
                <a:solidFill>
                  <a:srgbClr val="3B3835"/>
                </a:solidFill>
                <a:highlight>
                  <a:srgbClr val="FFFFFF"/>
                </a:highlight>
                <a:latin typeface="Arial"/>
                <a:ea typeface="Arial"/>
                <a:cs typeface="Arial"/>
                <a:sym typeface="Arial"/>
              </a:rPr>
              <a:t>  </a:t>
            </a:r>
            <a:endParaRPr sz="2400">
              <a:solidFill>
                <a:srgbClr val="3B3835"/>
              </a:solidFill>
              <a:highlight>
                <a:srgbClr val="FFFFFF"/>
              </a:highlight>
              <a:latin typeface="Arial"/>
              <a:ea typeface="Arial"/>
              <a:cs typeface="Arial"/>
              <a:sym typeface="Arial"/>
            </a:endParaRPr>
          </a:p>
          <a:p>
            <a:pPr marL="457200" lvl="0" indent="-381000" algn="l" rtl="0">
              <a:spcBef>
                <a:spcPts val="360"/>
              </a:spcBef>
              <a:spcAft>
                <a:spcPts val="0"/>
              </a:spcAft>
              <a:buClr>
                <a:srgbClr val="3B3835"/>
              </a:buClr>
              <a:buSzPts val="2400"/>
              <a:buFont typeface="Arial"/>
              <a:buChar char="•"/>
            </a:pPr>
            <a:r>
              <a:rPr lang="en-US" sz="2400">
                <a:solidFill>
                  <a:srgbClr val="3B3835"/>
                </a:solidFill>
                <a:highlight>
                  <a:srgbClr val="FFFFFF"/>
                </a:highlight>
                <a:latin typeface="Arial"/>
                <a:ea typeface="Arial"/>
                <a:cs typeface="Arial"/>
                <a:sym typeface="Arial"/>
              </a:rPr>
              <a:t>Arrange yourself comfortably where your body is well supported.  </a:t>
            </a:r>
            <a:endParaRPr sz="2400">
              <a:solidFill>
                <a:srgbClr val="3B3835"/>
              </a:solidFill>
              <a:highlight>
                <a:srgbClr val="FFFFFF"/>
              </a:highlight>
              <a:latin typeface="Arial"/>
              <a:ea typeface="Arial"/>
              <a:cs typeface="Arial"/>
              <a:sym typeface="Arial"/>
            </a:endParaRPr>
          </a:p>
          <a:p>
            <a:pPr marL="457200" lvl="0" indent="-381000" algn="l" rtl="0">
              <a:spcBef>
                <a:spcPts val="0"/>
              </a:spcBef>
              <a:spcAft>
                <a:spcPts val="0"/>
              </a:spcAft>
              <a:buClr>
                <a:srgbClr val="3B3835"/>
              </a:buClr>
              <a:buSzPts val="2400"/>
              <a:buFont typeface="Arial"/>
              <a:buChar char="•"/>
            </a:pPr>
            <a:r>
              <a:rPr lang="en-US" sz="2400">
                <a:solidFill>
                  <a:srgbClr val="3B3835"/>
                </a:solidFill>
                <a:highlight>
                  <a:srgbClr val="FFFFFF"/>
                </a:highlight>
                <a:latin typeface="Arial"/>
                <a:ea typeface="Arial"/>
                <a:cs typeface="Arial"/>
                <a:sym typeface="Arial"/>
              </a:rPr>
              <a:t>If possible the room should be comfortably warm.</a:t>
            </a:r>
            <a:endParaRPr sz="2400">
              <a:solidFill>
                <a:srgbClr val="3B3835"/>
              </a:solidFill>
              <a:highlight>
                <a:srgbClr val="FFFFFF"/>
              </a:highlight>
              <a:latin typeface="Arial"/>
              <a:ea typeface="Arial"/>
              <a:cs typeface="Arial"/>
              <a:sym typeface="Arial"/>
            </a:endParaRPr>
          </a:p>
          <a:p>
            <a:pPr marL="457200" lvl="0" indent="-381000" algn="l" rtl="0">
              <a:spcBef>
                <a:spcPts val="0"/>
              </a:spcBef>
              <a:spcAft>
                <a:spcPts val="0"/>
              </a:spcAft>
              <a:buClr>
                <a:srgbClr val="3B3835"/>
              </a:buClr>
              <a:buSzPts val="2400"/>
              <a:buFont typeface="Arial"/>
              <a:buChar char="•"/>
            </a:pPr>
            <a:r>
              <a:rPr lang="en-US" sz="2400">
                <a:solidFill>
                  <a:srgbClr val="3B3835"/>
                </a:solidFill>
                <a:highlight>
                  <a:srgbClr val="FFFFFF"/>
                </a:highlight>
                <a:latin typeface="Arial"/>
                <a:ea typeface="Arial"/>
                <a:cs typeface="Arial"/>
                <a:sym typeface="Arial"/>
              </a:rPr>
              <a:t>  Three exact orders are given to each area of your body, they never vary. They are all positive, easy to remember and work in any position: </a:t>
            </a:r>
            <a:endParaRPr sz="2400">
              <a:solidFill>
                <a:srgbClr val="3B3835"/>
              </a:solidFill>
              <a:highlight>
                <a:srgbClr val="FFFFFF"/>
              </a:highlight>
              <a:latin typeface="Arial"/>
              <a:ea typeface="Arial"/>
              <a:cs typeface="Arial"/>
              <a:sym typeface="Arial"/>
            </a:endParaRPr>
          </a:p>
          <a:p>
            <a:pPr marL="914400" lvl="1" indent="-381000" algn="l" rtl="0">
              <a:spcBef>
                <a:spcPts val="0"/>
              </a:spcBef>
              <a:spcAft>
                <a:spcPts val="0"/>
              </a:spcAft>
              <a:buClr>
                <a:srgbClr val="3B3835"/>
              </a:buClr>
              <a:buSzPts val="2400"/>
              <a:buFont typeface="Arial"/>
              <a:buChar char="–"/>
            </a:pPr>
            <a:r>
              <a:rPr lang="en-US" sz="2400">
                <a:solidFill>
                  <a:srgbClr val="3B3835"/>
                </a:solidFill>
                <a:highlight>
                  <a:srgbClr val="FFFFFF"/>
                </a:highlight>
                <a:latin typeface="Arial"/>
                <a:ea typeface="Arial"/>
                <a:cs typeface="Arial"/>
                <a:sym typeface="Arial"/>
              </a:rPr>
              <a:t>1. Move away from the position of stress </a:t>
            </a:r>
            <a:endParaRPr sz="2400">
              <a:solidFill>
                <a:srgbClr val="3B3835"/>
              </a:solidFill>
              <a:highlight>
                <a:srgbClr val="FFFFFF"/>
              </a:highlight>
              <a:latin typeface="Arial"/>
              <a:ea typeface="Arial"/>
              <a:cs typeface="Arial"/>
              <a:sym typeface="Arial"/>
            </a:endParaRPr>
          </a:p>
          <a:p>
            <a:pPr marL="914400" lvl="1" indent="-381000" algn="l" rtl="0">
              <a:spcBef>
                <a:spcPts val="0"/>
              </a:spcBef>
              <a:spcAft>
                <a:spcPts val="0"/>
              </a:spcAft>
              <a:buClr>
                <a:srgbClr val="3B3835"/>
              </a:buClr>
              <a:buSzPts val="2400"/>
              <a:buFont typeface="Arial"/>
              <a:buChar char="–"/>
            </a:pPr>
            <a:r>
              <a:rPr lang="en-US" sz="2400">
                <a:solidFill>
                  <a:srgbClr val="3B3835"/>
                </a:solidFill>
                <a:highlight>
                  <a:srgbClr val="FFFFFF"/>
                </a:highlight>
                <a:latin typeface="Arial"/>
                <a:ea typeface="Arial"/>
                <a:cs typeface="Arial"/>
                <a:sym typeface="Arial"/>
              </a:rPr>
              <a:t>2. Stop doing activity. </a:t>
            </a:r>
            <a:endParaRPr sz="2400">
              <a:solidFill>
                <a:srgbClr val="3B3835"/>
              </a:solidFill>
              <a:highlight>
                <a:srgbClr val="FFFFFF"/>
              </a:highlight>
              <a:latin typeface="Arial"/>
              <a:ea typeface="Arial"/>
              <a:cs typeface="Arial"/>
              <a:sym typeface="Arial"/>
            </a:endParaRPr>
          </a:p>
          <a:p>
            <a:pPr marL="914400" lvl="1" indent="-381000" algn="l" rtl="0">
              <a:spcBef>
                <a:spcPts val="0"/>
              </a:spcBef>
              <a:spcAft>
                <a:spcPts val="0"/>
              </a:spcAft>
              <a:buClr>
                <a:srgbClr val="3B3835"/>
              </a:buClr>
              <a:buSzPts val="2400"/>
              <a:buFont typeface="Arial"/>
              <a:buChar char="–"/>
            </a:pPr>
            <a:r>
              <a:rPr lang="en-US" sz="2400">
                <a:solidFill>
                  <a:srgbClr val="3B3835"/>
                </a:solidFill>
                <a:highlight>
                  <a:srgbClr val="FFFFFF"/>
                </a:highlight>
                <a:latin typeface="Arial"/>
                <a:ea typeface="Arial"/>
                <a:cs typeface="Arial"/>
                <a:sym typeface="Arial"/>
              </a:rPr>
              <a:t>3. Be aware of and feel the new position You will find the new ‘position of ease’ more pleasurable than the old position of stress and with practice it will be easier to achieve a greater level and speed of relaxation.  </a:t>
            </a:r>
            <a:endParaRPr sz="2400"/>
          </a:p>
        </p:txBody>
      </p:sp>
      <p:sp>
        <p:nvSpPr>
          <p:cNvPr id="218" name="Google Shape;218;gede167406e_0_63"/>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pPr marL="0" lvl="0" indent="0" algn="r" rtl="0">
                <a:spcBef>
                  <a:spcPts val="0"/>
                </a:spcBef>
                <a:spcAft>
                  <a:spcPts val="0"/>
                </a:spcAft>
                <a:buClr>
                  <a:srgbClr val="000000"/>
                </a:buClr>
                <a:buFont typeface="Arial"/>
                <a:buNone/>
              </a:pPr>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gede167406e_0_71"/>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endParaRPr/>
          </a:p>
        </p:txBody>
      </p:sp>
      <p:sp>
        <p:nvSpPr>
          <p:cNvPr id="225" name="Google Shape;225;gede167406e_0_71"/>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rmAutofit/>
          </a:bodyPr>
          <a:lstStyle/>
          <a:p>
            <a:pPr marL="457200" lvl="0" indent="-381000" algn="l" rtl="0">
              <a:spcBef>
                <a:spcPts val="360"/>
              </a:spcBef>
              <a:spcAft>
                <a:spcPts val="0"/>
              </a:spcAft>
              <a:buClr>
                <a:srgbClr val="3B3835"/>
              </a:buClr>
              <a:buSzPts val="2400"/>
              <a:buChar char="•"/>
            </a:pPr>
            <a:r>
              <a:rPr lang="en-US" sz="2400">
                <a:solidFill>
                  <a:srgbClr val="3B3835"/>
                </a:solidFill>
                <a:highlight>
                  <a:srgbClr val="FFFFFF"/>
                </a:highlight>
                <a:latin typeface="Arial"/>
                <a:ea typeface="Arial"/>
                <a:cs typeface="Arial"/>
                <a:sym typeface="Arial"/>
              </a:rPr>
              <a:t>Memorize only the words in bold type and act on each instruction (‘order’).  </a:t>
            </a:r>
            <a:endParaRPr sz="2400">
              <a:solidFill>
                <a:srgbClr val="3B3835"/>
              </a:solidFill>
              <a:highlight>
                <a:srgbClr val="FFFFFF"/>
              </a:highlight>
              <a:latin typeface="Arial"/>
              <a:ea typeface="Arial"/>
              <a:cs typeface="Arial"/>
              <a:sym typeface="Arial"/>
            </a:endParaRPr>
          </a:p>
          <a:p>
            <a:pPr marL="457200" lvl="0" indent="-381000" algn="l" rtl="0">
              <a:spcBef>
                <a:spcPts val="0"/>
              </a:spcBef>
              <a:spcAft>
                <a:spcPts val="0"/>
              </a:spcAft>
              <a:buClr>
                <a:srgbClr val="3B3835"/>
              </a:buClr>
              <a:buSzPts val="2400"/>
              <a:buChar char="•"/>
            </a:pPr>
            <a:r>
              <a:rPr lang="en-US" sz="2400">
                <a:solidFill>
                  <a:srgbClr val="3B3835"/>
                </a:solidFill>
                <a:highlight>
                  <a:srgbClr val="FFFFFF"/>
                </a:highlight>
                <a:latin typeface="Arial"/>
                <a:ea typeface="Arial"/>
                <a:cs typeface="Arial"/>
                <a:sym typeface="Arial"/>
              </a:rPr>
              <a:t>Stop doing the activity.  </a:t>
            </a:r>
            <a:endParaRPr sz="2400">
              <a:solidFill>
                <a:srgbClr val="3B3835"/>
              </a:solidFill>
              <a:highlight>
                <a:srgbClr val="FFFFFF"/>
              </a:highlight>
              <a:latin typeface="Arial"/>
              <a:ea typeface="Arial"/>
              <a:cs typeface="Arial"/>
              <a:sym typeface="Arial"/>
            </a:endParaRPr>
          </a:p>
          <a:p>
            <a:pPr marL="457200" lvl="0" indent="-381000" algn="l" rtl="0">
              <a:spcBef>
                <a:spcPts val="0"/>
              </a:spcBef>
              <a:spcAft>
                <a:spcPts val="0"/>
              </a:spcAft>
              <a:buClr>
                <a:srgbClr val="3B3835"/>
              </a:buClr>
              <a:buSzPts val="2400"/>
              <a:buChar char="•"/>
            </a:pPr>
            <a:r>
              <a:rPr lang="en-US" sz="2400">
                <a:solidFill>
                  <a:srgbClr val="3B3835"/>
                </a:solidFill>
                <a:highlight>
                  <a:srgbClr val="FFFFFF"/>
                </a:highlight>
                <a:latin typeface="Arial"/>
                <a:ea typeface="Arial"/>
                <a:cs typeface="Arial"/>
                <a:sym typeface="Arial"/>
              </a:rPr>
              <a:t>Register / feel the changes in your body.</a:t>
            </a:r>
            <a:endParaRPr sz="2400"/>
          </a:p>
          <a:p>
            <a:pPr marL="0" lvl="0" indent="0" algn="l" rtl="0">
              <a:spcBef>
                <a:spcPts val="360"/>
              </a:spcBef>
              <a:spcAft>
                <a:spcPts val="0"/>
              </a:spcAft>
              <a:buNone/>
            </a:pPr>
            <a:endParaRPr/>
          </a:p>
        </p:txBody>
      </p:sp>
      <p:sp>
        <p:nvSpPr>
          <p:cNvPr id="226" name="Google Shape;226;gede167406e_0_71"/>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pPr marL="0" lvl="0" indent="0" algn="r" rtl="0">
                <a:spcBef>
                  <a:spcPts val="0"/>
                </a:spcBef>
                <a:spcAft>
                  <a:spcPts val="0"/>
                </a:spcAft>
                <a:buClr>
                  <a:srgbClr val="000000"/>
                </a:buClr>
                <a:buFont typeface="Arial"/>
                <a:buNone/>
              </a:pPr>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1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endParaRPr/>
          </a:p>
        </p:txBody>
      </p:sp>
      <p:sp>
        <p:nvSpPr>
          <p:cNvPr id="232" name="Google Shape;232;p1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04800" algn="l" rtl="0">
              <a:spcBef>
                <a:spcPts val="640"/>
              </a:spcBef>
              <a:spcAft>
                <a:spcPts val="0"/>
              </a:spcAft>
              <a:buSzPts val="2600"/>
              <a:buFont typeface="Times New Roman"/>
              <a:buChar char="•"/>
            </a:pPr>
            <a:r>
              <a:rPr lang="en-US" sz="2600" b="1">
                <a:latin typeface="Times New Roman"/>
                <a:ea typeface="Times New Roman"/>
                <a:cs typeface="Times New Roman"/>
                <a:sym typeface="Times New Roman"/>
              </a:rPr>
              <a:t>Local relaxation </a:t>
            </a:r>
            <a:endParaRPr sz="2600" b="1">
              <a:latin typeface="Times New Roman"/>
              <a:ea typeface="Times New Roman"/>
              <a:cs typeface="Times New Roman"/>
              <a:sym typeface="Times New Roman"/>
            </a:endParaRPr>
          </a:p>
          <a:p>
            <a:pPr marL="342900" lvl="0" indent="-304800" algn="l" rtl="0">
              <a:spcBef>
                <a:spcPts val="640"/>
              </a:spcBef>
              <a:spcAft>
                <a:spcPts val="0"/>
              </a:spcAft>
              <a:buSzPts val="2600"/>
              <a:buFont typeface="Times New Roman"/>
              <a:buChar char="•"/>
            </a:pPr>
            <a:r>
              <a:rPr lang="en-US" sz="2600">
                <a:solidFill>
                  <a:srgbClr val="3B3835"/>
                </a:solidFill>
                <a:highlight>
                  <a:srgbClr val="FFFFFF"/>
                </a:highlight>
                <a:latin typeface="Times New Roman"/>
                <a:ea typeface="Times New Roman"/>
                <a:cs typeface="Times New Roman"/>
                <a:sym typeface="Times New Roman"/>
              </a:rPr>
              <a:t>Hold–Relax and Contract–Relax</a:t>
            </a:r>
            <a:endParaRPr sz="2600">
              <a:solidFill>
                <a:srgbClr val="3B3835"/>
              </a:solidFill>
              <a:highlight>
                <a:srgbClr val="FFFFFF"/>
              </a:highlight>
              <a:latin typeface="Times New Roman"/>
              <a:ea typeface="Times New Roman"/>
              <a:cs typeface="Times New Roman"/>
              <a:sym typeface="Times New Roman"/>
            </a:endParaRPr>
          </a:p>
          <a:p>
            <a:pPr marL="342900" lvl="0" indent="-304800" algn="l" rtl="0">
              <a:spcBef>
                <a:spcPts val="640"/>
              </a:spcBef>
              <a:spcAft>
                <a:spcPts val="0"/>
              </a:spcAft>
              <a:buClr>
                <a:srgbClr val="3B3835"/>
              </a:buClr>
              <a:buSzPts val="2600"/>
              <a:buFont typeface="Times New Roman"/>
              <a:buChar char="•"/>
            </a:pPr>
            <a:r>
              <a:rPr lang="en-US" sz="2600">
                <a:solidFill>
                  <a:srgbClr val="3B3835"/>
                </a:solidFill>
                <a:highlight>
                  <a:srgbClr val="FFFFFF"/>
                </a:highlight>
                <a:latin typeface="Times New Roman"/>
                <a:ea typeface="Times New Roman"/>
                <a:cs typeface="Times New Roman"/>
                <a:sym typeface="Times New Roman"/>
              </a:rPr>
              <a:t>Agonist Contraction</a:t>
            </a:r>
            <a:endParaRPr/>
          </a:p>
        </p:txBody>
      </p:sp>
      <p:sp>
        <p:nvSpPr>
          <p:cNvPr id="233" name="Google Shape;233;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smtClean="0"/>
              <a:t>MGMCPT </a:t>
            </a:r>
            <a:r>
              <a:rPr lang="en-US" dirty="0"/>
              <a:t>Exercise Therapy ( Relaxation)</a:t>
            </a:r>
            <a:endParaRPr/>
          </a:p>
        </p:txBody>
      </p:sp>
      <p:sp>
        <p:nvSpPr>
          <p:cNvPr id="234" name="Google Shape;234;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gede167406e_0_78"/>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endParaRPr/>
          </a:p>
        </p:txBody>
      </p:sp>
      <p:sp>
        <p:nvSpPr>
          <p:cNvPr id="241" name="Google Shape;241;gede167406e_0_78"/>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rmAutofit/>
          </a:bodyPr>
          <a:lstStyle/>
          <a:p>
            <a:pPr marL="0" lvl="0" indent="0" algn="l" rtl="0">
              <a:spcBef>
                <a:spcPts val="360"/>
              </a:spcBef>
              <a:spcAft>
                <a:spcPts val="0"/>
              </a:spcAft>
              <a:buNone/>
            </a:pPr>
            <a:endParaRPr lang="en-US" dirty="0" smtClean="0"/>
          </a:p>
          <a:p>
            <a:pPr marL="0" lvl="0" indent="0" algn="l" rtl="0">
              <a:spcBef>
                <a:spcPts val="360"/>
              </a:spcBef>
              <a:spcAft>
                <a:spcPts val="0"/>
              </a:spcAft>
              <a:buNone/>
            </a:pPr>
            <a:endParaRPr lang="en-US" dirty="0" smtClean="0"/>
          </a:p>
          <a:p>
            <a:pPr marL="0" lvl="0" indent="0" algn="l" rtl="0">
              <a:spcBef>
                <a:spcPts val="360"/>
              </a:spcBef>
              <a:spcAft>
                <a:spcPts val="0"/>
              </a:spcAft>
              <a:buNone/>
            </a:pPr>
            <a:endParaRPr lang="en-US" smtClean="0"/>
          </a:p>
          <a:p>
            <a:pPr marL="0" lvl="0" indent="0" algn="ctr" rtl="0">
              <a:spcBef>
                <a:spcPts val="360"/>
              </a:spcBef>
              <a:spcAft>
                <a:spcPts val="0"/>
              </a:spcAft>
              <a:buNone/>
            </a:pPr>
            <a:r>
              <a:rPr lang="en-US" smtClean="0"/>
              <a:t>Thank </a:t>
            </a:r>
            <a:r>
              <a:rPr lang="en-US"/>
              <a:t>You </a:t>
            </a:r>
            <a:endParaRPr/>
          </a:p>
          <a:p>
            <a:pPr marL="0" lvl="0" indent="0" algn="l" rtl="0">
              <a:spcBef>
                <a:spcPts val="360"/>
              </a:spcBef>
              <a:spcAft>
                <a:spcPts val="0"/>
              </a:spcAft>
              <a:buNone/>
            </a:pPr>
            <a:endParaRPr/>
          </a:p>
        </p:txBody>
      </p:sp>
      <p:sp>
        <p:nvSpPr>
          <p:cNvPr id="242" name="Google Shape;242;gede167406e_0_78"/>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pPr marL="0" lvl="0" indent="0" algn="r" rtl="0">
                <a:spcBef>
                  <a:spcPts val="0"/>
                </a:spcBef>
                <a:spcAft>
                  <a:spcPts val="0"/>
                </a:spcAft>
                <a:buClr>
                  <a:srgbClr val="000000"/>
                </a:buClr>
                <a:buFont typeface="Arial"/>
                <a:buNone/>
              </a:pPr>
              <a:t>18</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342900" lvl="0" indent="0" algn="l" rtl="0">
              <a:spcBef>
                <a:spcPts val="640"/>
              </a:spcBef>
              <a:spcAft>
                <a:spcPts val="0"/>
              </a:spcAft>
              <a:buNone/>
            </a:pPr>
            <a:r>
              <a:rPr lang="en-US" sz="3600">
                <a:solidFill>
                  <a:srgbClr val="3B3835"/>
                </a:solidFill>
                <a:highlight>
                  <a:srgbClr val="FFFFFF"/>
                </a:highlight>
                <a:latin typeface="Arial"/>
                <a:ea typeface="Arial"/>
                <a:cs typeface="Arial"/>
                <a:sym typeface="Arial"/>
              </a:rPr>
              <a:t>Introduction </a:t>
            </a:r>
            <a:endParaRPr sz="3600"/>
          </a:p>
        </p:txBody>
      </p:sp>
      <p:sp>
        <p:nvSpPr>
          <p:cNvPr id="98" name="Google Shape;98;p2"/>
          <p:cNvSpPr txBox="1">
            <a:spLocks noGrp="1"/>
          </p:cNvSpPr>
          <p:nvPr>
            <p:ph type="body" idx="1"/>
          </p:nvPr>
        </p:nvSpPr>
        <p:spPr>
          <a:xfrm>
            <a:off x="457200" y="1830375"/>
            <a:ext cx="8229600" cy="4526100"/>
          </a:xfrm>
          <a:prstGeom prst="rect">
            <a:avLst/>
          </a:prstGeom>
          <a:noFill/>
          <a:ln>
            <a:noFill/>
          </a:ln>
        </p:spPr>
        <p:txBody>
          <a:bodyPr spcFirstLastPara="1" wrap="square" lIns="91425" tIns="45700" rIns="91425" bIns="45700" anchor="t" anchorCtr="0">
            <a:normAutofit/>
          </a:bodyPr>
          <a:lstStyle/>
          <a:p>
            <a:pPr marL="342900" lvl="0" indent="-292100" algn="l" rtl="0">
              <a:spcBef>
                <a:spcPts val="640"/>
              </a:spcBef>
              <a:spcAft>
                <a:spcPts val="0"/>
              </a:spcAft>
              <a:buClr>
                <a:schemeClr val="dk1"/>
              </a:buClr>
              <a:buSzPts val="2400"/>
              <a:buChar char="•"/>
            </a:pPr>
            <a:r>
              <a:rPr lang="en-US" sz="2400">
                <a:solidFill>
                  <a:srgbClr val="3B3835"/>
                </a:solidFill>
                <a:highlight>
                  <a:srgbClr val="FFFFFF"/>
                </a:highlight>
                <a:latin typeface="Arial"/>
                <a:ea typeface="Arial"/>
                <a:cs typeface="Arial"/>
                <a:sym typeface="Arial"/>
              </a:rPr>
              <a:t>Relaxation is a conscious effort to relieve excess tension in muscles.  Relatively tension less stage of muscle and mind is called Relaxation.  Muscles come to rest during relaxation</a:t>
            </a:r>
            <a:endParaRPr sz="2400"/>
          </a:p>
        </p:txBody>
      </p:sp>
      <p:sp>
        <p:nvSpPr>
          <p:cNvPr id="99" name="Google Shape;9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smtClean="0"/>
              <a:t>MGMCPT </a:t>
            </a:r>
            <a:r>
              <a:rPr lang="en-US" dirty="0"/>
              <a:t>Exercise Therapy ( Relaxation)</a:t>
            </a:r>
            <a:endParaRPr/>
          </a:p>
        </p:txBody>
      </p:sp>
      <p:sp>
        <p:nvSpPr>
          <p:cNvPr id="100" name="Google Shape;10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gede167406e_0_0"/>
          <p:cNvSpPr txBox="1">
            <a:spLocks noGrp="1"/>
          </p:cNvSpPr>
          <p:nvPr>
            <p:ph type="body" idx="1"/>
          </p:nvPr>
        </p:nvSpPr>
        <p:spPr>
          <a:xfrm>
            <a:off x="399750" y="689625"/>
            <a:ext cx="8565600" cy="5800500"/>
          </a:xfrm>
          <a:prstGeom prst="rect">
            <a:avLst/>
          </a:prstGeom>
        </p:spPr>
        <p:txBody>
          <a:bodyPr spcFirstLastPara="1" wrap="square" lIns="91425" tIns="45700" rIns="91425" bIns="45700" anchor="t" anchorCtr="0">
            <a:noAutofit/>
          </a:bodyPr>
          <a:lstStyle/>
          <a:p>
            <a:pPr marL="457200" lvl="0" indent="-368300" algn="l" rtl="0">
              <a:spcBef>
                <a:spcPts val="360"/>
              </a:spcBef>
              <a:spcAft>
                <a:spcPts val="0"/>
              </a:spcAft>
              <a:buClr>
                <a:srgbClr val="3B3835"/>
              </a:buClr>
              <a:buSzPts val="2200"/>
              <a:buFont typeface="Arial"/>
              <a:buChar char="•"/>
            </a:pPr>
            <a:r>
              <a:rPr lang="en-US" sz="2200">
                <a:solidFill>
                  <a:srgbClr val="3B3835"/>
                </a:solidFill>
                <a:highlight>
                  <a:srgbClr val="FFFFFF"/>
                </a:highlight>
                <a:latin typeface="Arial"/>
                <a:ea typeface="Arial"/>
                <a:cs typeface="Arial"/>
                <a:sym typeface="Arial"/>
              </a:rPr>
              <a:t>Life is full of events and times which may cause us to feel stressed.  </a:t>
            </a:r>
            <a:endParaRPr sz="2200">
              <a:solidFill>
                <a:srgbClr val="3B3835"/>
              </a:solidFill>
              <a:highlight>
                <a:srgbClr val="FFFFFF"/>
              </a:highlight>
              <a:latin typeface="Arial"/>
              <a:ea typeface="Arial"/>
              <a:cs typeface="Arial"/>
              <a:sym typeface="Arial"/>
            </a:endParaRPr>
          </a:p>
          <a:p>
            <a:pPr marL="457200" lvl="0" indent="-368300" algn="l" rtl="0">
              <a:spcBef>
                <a:spcPts val="0"/>
              </a:spcBef>
              <a:spcAft>
                <a:spcPts val="0"/>
              </a:spcAft>
              <a:buClr>
                <a:srgbClr val="3B3835"/>
              </a:buClr>
              <a:buSzPts val="2200"/>
              <a:buFont typeface="Arial"/>
              <a:buChar char="•"/>
            </a:pPr>
            <a:r>
              <a:rPr lang="en-US" sz="2200">
                <a:solidFill>
                  <a:srgbClr val="3B3835"/>
                </a:solidFill>
                <a:highlight>
                  <a:srgbClr val="FFFFFF"/>
                </a:highlight>
                <a:latin typeface="Arial"/>
                <a:ea typeface="Arial"/>
                <a:cs typeface="Arial"/>
                <a:sym typeface="Arial"/>
              </a:rPr>
              <a:t>The ‘fight or flight’ response is how the body deals with stressful events; muscle tension is generated so that we are ready to run or fight.  </a:t>
            </a:r>
            <a:endParaRPr sz="2200">
              <a:solidFill>
                <a:srgbClr val="3B3835"/>
              </a:solidFill>
              <a:highlight>
                <a:srgbClr val="FFFFFF"/>
              </a:highlight>
              <a:latin typeface="Arial"/>
              <a:ea typeface="Arial"/>
              <a:cs typeface="Arial"/>
              <a:sym typeface="Arial"/>
            </a:endParaRPr>
          </a:p>
          <a:p>
            <a:pPr marL="457200" lvl="0" indent="-368300" algn="l" rtl="0">
              <a:spcBef>
                <a:spcPts val="0"/>
              </a:spcBef>
              <a:spcAft>
                <a:spcPts val="0"/>
              </a:spcAft>
              <a:buClr>
                <a:srgbClr val="3B3835"/>
              </a:buClr>
              <a:buSzPts val="2200"/>
              <a:buFont typeface="Arial"/>
              <a:buChar char="•"/>
            </a:pPr>
            <a:r>
              <a:rPr lang="en-US" sz="2200">
                <a:solidFill>
                  <a:srgbClr val="3B3835"/>
                </a:solidFill>
                <a:highlight>
                  <a:srgbClr val="FFFFFF"/>
                </a:highlight>
                <a:latin typeface="Arial"/>
                <a:ea typeface="Arial"/>
                <a:cs typeface="Arial"/>
                <a:sym typeface="Arial"/>
              </a:rPr>
              <a:t>Fear, frustration, pain, grief, anger or anxiety can trigger this pattern. Not only our muscles, but also our glandular and nervous systems get involved. We can end up feeling quite wound up.  </a:t>
            </a:r>
            <a:endParaRPr sz="2200">
              <a:solidFill>
                <a:srgbClr val="3B3835"/>
              </a:solidFill>
              <a:highlight>
                <a:srgbClr val="FFFFFF"/>
              </a:highlight>
              <a:latin typeface="Arial"/>
              <a:ea typeface="Arial"/>
              <a:cs typeface="Arial"/>
              <a:sym typeface="Arial"/>
            </a:endParaRPr>
          </a:p>
          <a:p>
            <a:pPr marL="457200" lvl="0" indent="-368300" algn="l" rtl="0">
              <a:spcBef>
                <a:spcPts val="0"/>
              </a:spcBef>
              <a:spcAft>
                <a:spcPts val="0"/>
              </a:spcAft>
              <a:buClr>
                <a:srgbClr val="3B3835"/>
              </a:buClr>
              <a:buSzPts val="2200"/>
              <a:buFont typeface="Arial"/>
              <a:buChar char="•"/>
            </a:pPr>
            <a:r>
              <a:rPr lang="en-US" sz="2200">
                <a:solidFill>
                  <a:srgbClr val="3B3835"/>
                </a:solidFill>
                <a:highlight>
                  <a:srgbClr val="FFFFFF"/>
                </a:highlight>
                <a:latin typeface="Arial"/>
                <a:ea typeface="Arial"/>
                <a:cs typeface="Arial"/>
                <a:sym typeface="Arial"/>
              </a:rPr>
              <a:t>These days we rarely need to fight or take flight, but do build up muscular stress as a response  to events such as traffic, work, personal issues, financial problems and health concerns.  </a:t>
            </a:r>
            <a:endParaRPr sz="2200">
              <a:solidFill>
                <a:srgbClr val="3B3835"/>
              </a:solidFill>
              <a:highlight>
                <a:srgbClr val="FFFFFF"/>
              </a:highlight>
              <a:latin typeface="Arial"/>
              <a:ea typeface="Arial"/>
              <a:cs typeface="Arial"/>
              <a:sym typeface="Arial"/>
            </a:endParaRPr>
          </a:p>
          <a:p>
            <a:pPr marL="457200" lvl="0" indent="-368300" algn="l" rtl="0">
              <a:spcBef>
                <a:spcPts val="0"/>
              </a:spcBef>
              <a:spcAft>
                <a:spcPts val="0"/>
              </a:spcAft>
              <a:buClr>
                <a:srgbClr val="3B3835"/>
              </a:buClr>
              <a:buSzPts val="2200"/>
              <a:buFont typeface="Arial"/>
              <a:buChar char="•"/>
            </a:pPr>
            <a:r>
              <a:rPr lang="en-US" sz="2200">
                <a:solidFill>
                  <a:srgbClr val="3B3835"/>
                </a:solidFill>
                <a:highlight>
                  <a:srgbClr val="FFFFFF"/>
                </a:highlight>
                <a:latin typeface="Arial"/>
                <a:ea typeface="Arial"/>
                <a:cs typeface="Arial"/>
                <a:sym typeface="Arial"/>
              </a:rPr>
              <a:t>Stressful situations can affect anyone, some people more than others. It can be exhausting and harmful to our health. In some cases it may even prove to be life threatening</a:t>
            </a:r>
            <a:endParaRPr sz="2200"/>
          </a:p>
        </p:txBody>
      </p:sp>
      <p:sp>
        <p:nvSpPr>
          <p:cNvPr id="107" name="Google Shape;107;gede167406e_0_0"/>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pPr marL="0" lvl="0" indent="0" algn="r" rtl="0">
                <a:spcBef>
                  <a:spcPts val="0"/>
                </a:spcBef>
                <a:spcAft>
                  <a:spcPts val="0"/>
                </a:spcAft>
                <a:buClr>
                  <a:srgbClr val="000000"/>
                </a:buClr>
                <a:buFont typeface="Arial"/>
                <a:buNone/>
              </a:pPr>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3"/>
          <p:cNvSpPr txBox="1">
            <a:spLocks noGrp="1"/>
          </p:cNvSpPr>
          <p:nvPr>
            <p:ph type="body" idx="1"/>
          </p:nvPr>
        </p:nvSpPr>
        <p:spPr>
          <a:xfrm>
            <a:off x="457200" y="1165950"/>
            <a:ext cx="8229600" cy="4526100"/>
          </a:xfrm>
          <a:prstGeom prst="rect">
            <a:avLst/>
          </a:prstGeom>
          <a:noFill/>
          <a:ln>
            <a:noFill/>
          </a:ln>
        </p:spPr>
        <p:txBody>
          <a:bodyPr spcFirstLastPara="1" wrap="square" lIns="91425" tIns="45700" rIns="91425" bIns="45700" anchor="t" anchorCtr="0">
            <a:normAutofit/>
          </a:bodyPr>
          <a:lstStyle/>
          <a:p>
            <a:pPr marL="342900" lvl="0" indent="-327660" algn="l" rtl="0">
              <a:spcBef>
                <a:spcPts val="0"/>
              </a:spcBef>
              <a:spcAft>
                <a:spcPts val="0"/>
              </a:spcAft>
              <a:buClr>
                <a:schemeClr val="dk1"/>
              </a:buClr>
              <a:buSzPct val="100000"/>
              <a:buChar char="•"/>
            </a:pPr>
            <a:r>
              <a:rPr lang="en-US" dirty="0"/>
              <a:t>Motor tone (muscle spindle)</a:t>
            </a:r>
            <a:endParaRPr/>
          </a:p>
          <a:p>
            <a:pPr marL="342900" lvl="0" indent="-327660" algn="l" rtl="0">
              <a:spcBef>
                <a:spcPts val="640"/>
              </a:spcBef>
              <a:spcAft>
                <a:spcPts val="0"/>
              </a:spcAft>
              <a:buClr>
                <a:schemeClr val="dk1"/>
              </a:buClr>
              <a:buSzPct val="100000"/>
              <a:buChar char="•"/>
            </a:pPr>
            <a:r>
              <a:rPr lang="en-US" dirty="0"/>
              <a:t>Postural tone ( </a:t>
            </a:r>
            <a:r>
              <a:rPr lang="en-US" dirty="0" err="1"/>
              <a:t>myotatic</a:t>
            </a:r>
            <a:r>
              <a:rPr lang="en-US" dirty="0"/>
              <a:t> or stretch reflex)</a:t>
            </a:r>
            <a:endParaRPr/>
          </a:p>
          <a:p>
            <a:pPr marL="342900" lvl="0" indent="-327660" algn="l" rtl="0">
              <a:spcBef>
                <a:spcPts val="640"/>
              </a:spcBef>
              <a:spcAft>
                <a:spcPts val="0"/>
              </a:spcAft>
              <a:buClr>
                <a:schemeClr val="dk1"/>
              </a:buClr>
              <a:buSzPct val="100000"/>
              <a:buChar char="•"/>
            </a:pPr>
            <a:r>
              <a:rPr lang="en-US" dirty="0"/>
              <a:t>Voluntary movement ( </a:t>
            </a:r>
            <a:r>
              <a:rPr lang="en-US" dirty="0" err="1"/>
              <a:t>mvt</a:t>
            </a:r>
            <a:r>
              <a:rPr lang="en-US" dirty="0"/>
              <a:t> is inhibited after activity)</a:t>
            </a:r>
            <a:endParaRPr/>
          </a:p>
          <a:p>
            <a:pPr marL="342900" lvl="0" indent="-327660" algn="l" rtl="0">
              <a:spcBef>
                <a:spcPts val="640"/>
              </a:spcBef>
              <a:spcAft>
                <a:spcPts val="0"/>
              </a:spcAft>
              <a:buClr>
                <a:schemeClr val="dk1"/>
              </a:buClr>
              <a:buSzPct val="100000"/>
              <a:buChar char="•"/>
            </a:pPr>
            <a:r>
              <a:rPr lang="en-US" dirty="0"/>
              <a:t>Mental Attitudes ( fear, anger, excitement)</a:t>
            </a:r>
            <a:endParaRPr/>
          </a:p>
          <a:p>
            <a:pPr marL="342900" lvl="0" indent="-327660" algn="l" rtl="0">
              <a:spcBef>
                <a:spcPts val="640"/>
              </a:spcBef>
              <a:spcAft>
                <a:spcPts val="0"/>
              </a:spcAft>
              <a:buClr>
                <a:schemeClr val="dk1"/>
              </a:buClr>
              <a:buSzPct val="100000"/>
              <a:buChar char="•"/>
            </a:pPr>
            <a:r>
              <a:rPr lang="en-US" dirty="0"/>
              <a:t>Degree of Relaxation ( </a:t>
            </a:r>
            <a:r>
              <a:rPr lang="en-US" dirty="0" smtClean="0"/>
              <a:t>through </a:t>
            </a:r>
            <a:r>
              <a:rPr lang="en-US" dirty="0"/>
              <a:t>sleep)</a:t>
            </a:r>
            <a:endParaRPr/>
          </a:p>
          <a:p>
            <a:pPr marL="342900" lvl="0" indent="-327660" algn="l" rtl="0">
              <a:spcBef>
                <a:spcPts val="640"/>
              </a:spcBef>
              <a:spcAft>
                <a:spcPts val="0"/>
              </a:spcAft>
              <a:buClr>
                <a:schemeClr val="dk1"/>
              </a:buClr>
              <a:buSzPct val="100000"/>
              <a:buChar char="•"/>
            </a:pPr>
            <a:r>
              <a:rPr lang="en-US" dirty="0"/>
              <a:t>Pathological tension in muscle(hypo/ hyper tonicity/ Rigidity)  </a:t>
            </a:r>
            <a:endParaRPr/>
          </a:p>
          <a:p>
            <a:pPr marL="342900" lvl="0" indent="-139700" algn="l" rtl="0">
              <a:spcBef>
                <a:spcPts val="640"/>
              </a:spcBef>
              <a:spcAft>
                <a:spcPts val="0"/>
              </a:spcAft>
              <a:buClr>
                <a:schemeClr val="dk1"/>
              </a:buClr>
              <a:buSzPct val="100000"/>
              <a:buNone/>
            </a:pPr>
            <a:endParaRPr/>
          </a:p>
          <a:p>
            <a:pPr marL="342900" lvl="0" indent="-139700" algn="l" rtl="0">
              <a:spcBef>
                <a:spcPts val="640"/>
              </a:spcBef>
              <a:spcAft>
                <a:spcPts val="0"/>
              </a:spcAft>
              <a:buClr>
                <a:schemeClr val="dk1"/>
              </a:buClr>
              <a:buSzPct val="100000"/>
              <a:buNone/>
            </a:pPr>
            <a:endParaRPr/>
          </a:p>
        </p:txBody>
      </p:sp>
      <p:sp>
        <p:nvSpPr>
          <p:cNvPr id="113" name="Google Shape;113;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smtClean="0"/>
              <a:t>MGMCPT </a:t>
            </a:r>
            <a:r>
              <a:rPr lang="en-US" dirty="0"/>
              <a:t>Exercise Therapy ( Relaxation)</a:t>
            </a:r>
            <a:endParaRPr/>
          </a:p>
        </p:txBody>
      </p:sp>
      <p:sp>
        <p:nvSpPr>
          <p:cNvPr id="114" name="Google Shape;114;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gede167406e_0_23"/>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Aims</a:t>
            </a:r>
            <a:endParaRPr/>
          </a:p>
        </p:txBody>
      </p:sp>
      <p:sp>
        <p:nvSpPr>
          <p:cNvPr id="121" name="Google Shape;121;gede167406e_0_23"/>
          <p:cNvSpPr txBox="1">
            <a:spLocks noGrp="1"/>
          </p:cNvSpPr>
          <p:nvPr>
            <p:ph type="body" idx="1"/>
          </p:nvPr>
        </p:nvSpPr>
        <p:spPr>
          <a:xfrm>
            <a:off x="457200" y="1340950"/>
            <a:ext cx="8229600" cy="4785300"/>
          </a:xfrm>
          <a:prstGeom prst="rect">
            <a:avLst/>
          </a:prstGeom>
        </p:spPr>
        <p:txBody>
          <a:bodyPr spcFirstLastPara="1" wrap="square" lIns="91425" tIns="45700" rIns="91425" bIns="45700" anchor="t" anchorCtr="0">
            <a:normAutofit/>
          </a:bodyPr>
          <a:lstStyle/>
          <a:p>
            <a:pPr marL="457200" lvl="0" indent="-381000" algn="l" rtl="0">
              <a:spcBef>
                <a:spcPts val="360"/>
              </a:spcBef>
              <a:spcAft>
                <a:spcPts val="0"/>
              </a:spcAft>
              <a:buClr>
                <a:srgbClr val="3B3835"/>
              </a:buClr>
              <a:buSzPts val="2400"/>
              <a:buFont typeface="Arial"/>
              <a:buChar char="•"/>
            </a:pPr>
            <a:r>
              <a:rPr lang="en-US" sz="2400">
                <a:solidFill>
                  <a:srgbClr val="3B3835"/>
                </a:solidFill>
                <a:highlight>
                  <a:srgbClr val="FFFFFF"/>
                </a:highlight>
                <a:latin typeface="Arial"/>
                <a:ea typeface="Arial"/>
                <a:cs typeface="Arial"/>
                <a:sym typeface="Arial"/>
              </a:rPr>
              <a:t>As a Preventive Method : To protect body from unnecessary wear and tear.  </a:t>
            </a:r>
            <a:endParaRPr sz="2400">
              <a:solidFill>
                <a:srgbClr val="3B3835"/>
              </a:solidFill>
              <a:highlight>
                <a:srgbClr val="FFFFFF"/>
              </a:highlight>
              <a:latin typeface="Arial"/>
              <a:ea typeface="Arial"/>
              <a:cs typeface="Arial"/>
              <a:sym typeface="Arial"/>
            </a:endParaRPr>
          </a:p>
          <a:p>
            <a:pPr marL="457200" lvl="0" indent="-381000" algn="l" rtl="0">
              <a:spcBef>
                <a:spcPts val="0"/>
              </a:spcBef>
              <a:spcAft>
                <a:spcPts val="0"/>
              </a:spcAft>
              <a:buClr>
                <a:srgbClr val="3B3835"/>
              </a:buClr>
              <a:buSzPts val="2400"/>
              <a:buFont typeface="Arial"/>
              <a:buChar char="•"/>
            </a:pPr>
            <a:r>
              <a:rPr lang="en-US" sz="2400">
                <a:solidFill>
                  <a:srgbClr val="3B3835"/>
                </a:solidFill>
                <a:highlight>
                  <a:srgbClr val="FFFFFF"/>
                </a:highlight>
                <a:latin typeface="Arial"/>
                <a:ea typeface="Arial"/>
                <a:cs typeface="Arial"/>
                <a:sym typeface="Arial"/>
              </a:rPr>
              <a:t>As a Treatment : To help in relieving stress in hypertension than tension , Headache, insomnia &amp; Asthma.  </a:t>
            </a:r>
            <a:endParaRPr sz="2400">
              <a:solidFill>
                <a:srgbClr val="3B3835"/>
              </a:solidFill>
              <a:highlight>
                <a:srgbClr val="FFFFFF"/>
              </a:highlight>
              <a:latin typeface="Arial"/>
              <a:ea typeface="Arial"/>
              <a:cs typeface="Arial"/>
              <a:sym typeface="Arial"/>
            </a:endParaRPr>
          </a:p>
          <a:p>
            <a:pPr marL="457200" lvl="0" indent="-381000" algn="l" rtl="0">
              <a:spcBef>
                <a:spcPts val="0"/>
              </a:spcBef>
              <a:spcAft>
                <a:spcPts val="0"/>
              </a:spcAft>
              <a:buClr>
                <a:srgbClr val="3B3835"/>
              </a:buClr>
              <a:buSzPts val="2400"/>
              <a:buFont typeface="Arial"/>
              <a:buChar char="•"/>
            </a:pPr>
            <a:r>
              <a:rPr lang="en-US" sz="2400">
                <a:solidFill>
                  <a:srgbClr val="3B3835"/>
                </a:solidFill>
                <a:highlight>
                  <a:srgbClr val="FFFFFF"/>
                </a:highlight>
                <a:latin typeface="Arial"/>
                <a:ea typeface="Arial"/>
                <a:cs typeface="Arial"/>
                <a:sym typeface="Arial"/>
              </a:rPr>
              <a:t>As a coping skill : for calm down the mind , so one can deal successfully with difficult situation. </a:t>
            </a:r>
            <a:endParaRPr sz="2400">
              <a:solidFill>
                <a:srgbClr val="3B3835"/>
              </a:solidFill>
              <a:highlight>
                <a:srgbClr val="FFFFFF"/>
              </a:highlight>
              <a:latin typeface="Arial"/>
              <a:ea typeface="Arial"/>
              <a:cs typeface="Arial"/>
              <a:sym typeface="Arial"/>
            </a:endParaRPr>
          </a:p>
          <a:p>
            <a:pPr marL="0" lvl="0" indent="0" algn="l" rtl="0">
              <a:spcBef>
                <a:spcPts val="360"/>
              </a:spcBef>
              <a:spcAft>
                <a:spcPts val="0"/>
              </a:spcAft>
              <a:buNone/>
            </a:pPr>
            <a:r>
              <a:rPr lang="en-US" sz="2400">
                <a:solidFill>
                  <a:srgbClr val="3B3835"/>
                </a:solidFill>
                <a:highlight>
                  <a:srgbClr val="FFFFFF"/>
                </a:highlight>
                <a:latin typeface="Arial"/>
                <a:ea typeface="Arial"/>
                <a:cs typeface="Arial"/>
                <a:sym typeface="Arial"/>
              </a:rPr>
              <a:t>There are three systems involved in relaxation. </a:t>
            </a:r>
            <a:endParaRPr sz="2400">
              <a:solidFill>
                <a:srgbClr val="3B3835"/>
              </a:solidFill>
              <a:highlight>
                <a:srgbClr val="FFFFFF"/>
              </a:highlight>
              <a:latin typeface="Arial"/>
              <a:ea typeface="Arial"/>
              <a:cs typeface="Arial"/>
              <a:sym typeface="Arial"/>
            </a:endParaRPr>
          </a:p>
          <a:p>
            <a:pPr marL="0" lvl="0" indent="0" algn="l" rtl="0">
              <a:spcBef>
                <a:spcPts val="360"/>
              </a:spcBef>
              <a:spcAft>
                <a:spcPts val="0"/>
              </a:spcAft>
              <a:buNone/>
            </a:pPr>
            <a:r>
              <a:rPr lang="en-US" sz="2400">
                <a:solidFill>
                  <a:srgbClr val="3B3835"/>
                </a:solidFill>
                <a:highlight>
                  <a:srgbClr val="FFFFFF"/>
                </a:highlight>
                <a:latin typeface="Arial"/>
                <a:ea typeface="Arial"/>
                <a:cs typeface="Arial"/>
                <a:sym typeface="Arial"/>
              </a:rPr>
              <a:t>Nervous system </a:t>
            </a:r>
            <a:endParaRPr sz="2400">
              <a:solidFill>
                <a:srgbClr val="3B3835"/>
              </a:solidFill>
              <a:highlight>
                <a:srgbClr val="FFFFFF"/>
              </a:highlight>
              <a:latin typeface="Arial"/>
              <a:ea typeface="Arial"/>
              <a:cs typeface="Arial"/>
              <a:sym typeface="Arial"/>
            </a:endParaRPr>
          </a:p>
          <a:p>
            <a:pPr marL="0" lvl="0" indent="0" algn="l" rtl="0">
              <a:spcBef>
                <a:spcPts val="360"/>
              </a:spcBef>
              <a:spcAft>
                <a:spcPts val="0"/>
              </a:spcAft>
              <a:buNone/>
            </a:pPr>
            <a:r>
              <a:rPr lang="en-US" sz="2400">
                <a:solidFill>
                  <a:srgbClr val="3B3835"/>
                </a:solidFill>
                <a:highlight>
                  <a:srgbClr val="FFFFFF"/>
                </a:highlight>
                <a:latin typeface="Arial"/>
                <a:ea typeface="Arial"/>
                <a:cs typeface="Arial"/>
                <a:sym typeface="Arial"/>
              </a:rPr>
              <a:t>Endocrine system </a:t>
            </a:r>
            <a:endParaRPr sz="2400">
              <a:solidFill>
                <a:srgbClr val="3B3835"/>
              </a:solidFill>
              <a:highlight>
                <a:srgbClr val="FFFFFF"/>
              </a:highlight>
              <a:latin typeface="Arial"/>
              <a:ea typeface="Arial"/>
              <a:cs typeface="Arial"/>
              <a:sym typeface="Arial"/>
            </a:endParaRPr>
          </a:p>
          <a:p>
            <a:pPr marL="0" lvl="0" indent="0" algn="l" rtl="0">
              <a:spcBef>
                <a:spcPts val="360"/>
              </a:spcBef>
              <a:spcAft>
                <a:spcPts val="0"/>
              </a:spcAft>
              <a:buNone/>
            </a:pPr>
            <a:r>
              <a:rPr lang="en-US" sz="2400">
                <a:solidFill>
                  <a:srgbClr val="3B3835"/>
                </a:solidFill>
                <a:highlight>
                  <a:srgbClr val="FFFFFF"/>
                </a:highlight>
                <a:latin typeface="Arial"/>
                <a:ea typeface="Arial"/>
                <a:cs typeface="Arial"/>
                <a:sym typeface="Arial"/>
              </a:rPr>
              <a:t>Musculo skeletal system</a:t>
            </a:r>
            <a:endParaRPr sz="2400"/>
          </a:p>
        </p:txBody>
      </p:sp>
      <p:sp>
        <p:nvSpPr>
          <p:cNvPr id="122" name="Google Shape;122;gede167406e_0_23"/>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pPr marL="0" lvl="0" indent="0" algn="r" rtl="0">
                <a:spcBef>
                  <a:spcPts val="0"/>
                </a:spcBef>
                <a:spcAft>
                  <a:spcPts val="0"/>
                </a:spcAft>
                <a:buClr>
                  <a:srgbClr val="000000"/>
                </a:buClr>
                <a:buFont typeface="Arial"/>
                <a:buNone/>
              </a:pPr>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gede167406e_0_31"/>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rmAutofit/>
          </a:bodyPr>
          <a:lstStyle/>
          <a:p>
            <a:pPr marL="0" lvl="0" indent="0" algn="l" rtl="0">
              <a:spcBef>
                <a:spcPts val="360"/>
              </a:spcBef>
              <a:spcAft>
                <a:spcPts val="0"/>
              </a:spcAft>
              <a:buClr>
                <a:schemeClr val="dk1"/>
              </a:buClr>
              <a:buSzPts val="1100"/>
              <a:buFont typeface="Arial"/>
              <a:buNone/>
            </a:pPr>
            <a:r>
              <a:rPr lang="en-US" sz="3400">
                <a:solidFill>
                  <a:srgbClr val="3B3835"/>
                </a:solidFill>
                <a:highlight>
                  <a:srgbClr val="FFFFFF"/>
                </a:highlight>
                <a:latin typeface="Arial"/>
                <a:ea typeface="Arial"/>
                <a:cs typeface="Arial"/>
                <a:sym typeface="Arial"/>
              </a:rPr>
              <a:t>Technique </a:t>
            </a:r>
            <a:endParaRPr sz="3400"/>
          </a:p>
        </p:txBody>
      </p:sp>
      <p:sp>
        <p:nvSpPr>
          <p:cNvPr id="129" name="Google Shape;129;gede167406e_0_31"/>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rmAutofit/>
          </a:bodyPr>
          <a:lstStyle/>
          <a:p>
            <a:pPr marL="457200" lvl="0" indent="-381000" algn="l" rtl="0">
              <a:spcBef>
                <a:spcPts val="360"/>
              </a:spcBef>
              <a:spcAft>
                <a:spcPts val="0"/>
              </a:spcAft>
              <a:buClr>
                <a:srgbClr val="3B3835"/>
              </a:buClr>
              <a:buSzPts val="2400"/>
              <a:buFont typeface="Arial"/>
              <a:buAutoNum type="arabicPeriod"/>
            </a:pPr>
            <a:r>
              <a:rPr lang="en-US" sz="2400">
                <a:solidFill>
                  <a:srgbClr val="3B3835"/>
                </a:solidFill>
                <a:highlight>
                  <a:srgbClr val="FFFFFF"/>
                </a:highlight>
                <a:latin typeface="Arial"/>
                <a:ea typeface="Arial"/>
                <a:cs typeface="Arial"/>
                <a:sym typeface="Arial"/>
              </a:rPr>
              <a:t>General Relaxation </a:t>
            </a:r>
            <a:endParaRPr sz="2400">
              <a:solidFill>
                <a:srgbClr val="3B3835"/>
              </a:solidFill>
              <a:highlight>
                <a:srgbClr val="FFFFFF"/>
              </a:highlight>
              <a:latin typeface="Arial"/>
              <a:ea typeface="Arial"/>
              <a:cs typeface="Arial"/>
              <a:sym typeface="Arial"/>
            </a:endParaRPr>
          </a:p>
          <a:p>
            <a:pPr marL="457200" lvl="0" indent="0" algn="l" rtl="0">
              <a:spcBef>
                <a:spcPts val="360"/>
              </a:spcBef>
              <a:spcAft>
                <a:spcPts val="0"/>
              </a:spcAft>
              <a:buNone/>
            </a:pPr>
            <a:endParaRPr sz="2400">
              <a:solidFill>
                <a:srgbClr val="3B3835"/>
              </a:solidFill>
              <a:highlight>
                <a:srgbClr val="FFFFFF"/>
              </a:highlight>
              <a:latin typeface="Arial"/>
              <a:ea typeface="Arial"/>
              <a:cs typeface="Arial"/>
              <a:sym typeface="Arial"/>
            </a:endParaRPr>
          </a:p>
          <a:p>
            <a:pPr marL="457200" lvl="0" indent="-381000" algn="l" rtl="0">
              <a:spcBef>
                <a:spcPts val="360"/>
              </a:spcBef>
              <a:spcAft>
                <a:spcPts val="0"/>
              </a:spcAft>
              <a:buClr>
                <a:srgbClr val="3B3835"/>
              </a:buClr>
              <a:buSzPts val="2400"/>
              <a:buFont typeface="Arial"/>
              <a:buChar char="•"/>
            </a:pPr>
            <a:r>
              <a:rPr lang="en-US" sz="2400">
                <a:solidFill>
                  <a:srgbClr val="3B3835"/>
                </a:solidFill>
                <a:highlight>
                  <a:srgbClr val="FFFFFF"/>
                </a:highlight>
                <a:latin typeface="Arial"/>
                <a:ea typeface="Arial"/>
                <a:cs typeface="Arial"/>
                <a:sym typeface="Arial"/>
              </a:rPr>
              <a:t>Support </a:t>
            </a:r>
            <a:endParaRPr sz="2400">
              <a:solidFill>
                <a:srgbClr val="3B3835"/>
              </a:solidFill>
              <a:highlight>
                <a:srgbClr val="FFFFFF"/>
              </a:highlight>
              <a:latin typeface="Arial"/>
              <a:ea typeface="Arial"/>
              <a:cs typeface="Arial"/>
              <a:sym typeface="Arial"/>
            </a:endParaRPr>
          </a:p>
          <a:p>
            <a:pPr marL="457200" lvl="0" indent="-381000" algn="l" rtl="0">
              <a:spcBef>
                <a:spcPts val="0"/>
              </a:spcBef>
              <a:spcAft>
                <a:spcPts val="0"/>
              </a:spcAft>
              <a:buClr>
                <a:srgbClr val="3B3835"/>
              </a:buClr>
              <a:buSzPts val="2400"/>
              <a:buFont typeface="Arial"/>
              <a:buChar char="•"/>
            </a:pPr>
            <a:r>
              <a:rPr lang="en-US" sz="2400">
                <a:solidFill>
                  <a:srgbClr val="3B3835"/>
                </a:solidFill>
                <a:highlight>
                  <a:srgbClr val="FFFFFF"/>
                </a:highlight>
                <a:latin typeface="Arial"/>
                <a:ea typeface="Arial"/>
                <a:cs typeface="Arial"/>
                <a:sym typeface="Arial"/>
              </a:rPr>
              <a:t>Comfort </a:t>
            </a:r>
            <a:endParaRPr sz="2400">
              <a:solidFill>
                <a:srgbClr val="3B3835"/>
              </a:solidFill>
              <a:highlight>
                <a:srgbClr val="FFFFFF"/>
              </a:highlight>
              <a:latin typeface="Arial"/>
              <a:ea typeface="Arial"/>
              <a:cs typeface="Arial"/>
              <a:sym typeface="Arial"/>
            </a:endParaRPr>
          </a:p>
          <a:p>
            <a:pPr marL="457200" lvl="0" indent="-381000" algn="l" rtl="0">
              <a:spcBef>
                <a:spcPts val="0"/>
              </a:spcBef>
              <a:spcAft>
                <a:spcPts val="0"/>
              </a:spcAft>
              <a:buClr>
                <a:srgbClr val="3B3835"/>
              </a:buClr>
              <a:buSzPts val="2400"/>
              <a:buFont typeface="Arial"/>
              <a:buChar char="•"/>
            </a:pPr>
            <a:r>
              <a:rPr lang="en-US" sz="2400">
                <a:solidFill>
                  <a:srgbClr val="3B3835"/>
                </a:solidFill>
                <a:highlight>
                  <a:srgbClr val="FFFFFF"/>
                </a:highlight>
                <a:latin typeface="Arial"/>
                <a:ea typeface="Arial"/>
                <a:cs typeface="Arial"/>
                <a:sym typeface="Arial"/>
              </a:rPr>
              <a:t>Restful Atmosphere </a:t>
            </a:r>
            <a:endParaRPr sz="2400">
              <a:solidFill>
                <a:srgbClr val="3B3835"/>
              </a:solidFill>
              <a:highlight>
                <a:srgbClr val="FFFFFF"/>
              </a:highlight>
              <a:latin typeface="Arial"/>
              <a:ea typeface="Arial"/>
              <a:cs typeface="Arial"/>
              <a:sym typeface="Arial"/>
            </a:endParaRPr>
          </a:p>
          <a:p>
            <a:pPr marL="457200" lvl="0" indent="-381000" algn="l" rtl="0">
              <a:spcBef>
                <a:spcPts val="0"/>
              </a:spcBef>
              <a:spcAft>
                <a:spcPts val="0"/>
              </a:spcAft>
              <a:buClr>
                <a:srgbClr val="3B3835"/>
              </a:buClr>
              <a:buSzPts val="2400"/>
              <a:buFont typeface="Arial"/>
              <a:buChar char="•"/>
            </a:pPr>
            <a:r>
              <a:rPr lang="en-US" sz="2400">
                <a:solidFill>
                  <a:srgbClr val="3B3835"/>
                </a:solidFill>
                <a:highlight>
                  <a:srgbClr val="FFFFFF"/>
                </a:highlight>
                <a:latin typeface="Arial"/>
                <a:ea typeface="Arial"/>
                <a:cs typeface="Arial"/>
                <a:sym typeface="Arial"/>
              </a:rPr>
              <a:t>Additional or Special methods of promoting Relaxation </a:t>
            </a:r>
            <a:endParaRPr sz="2400">
              <a:solidFill>
                <a:srgbClr val="3B3835"/>
              </a:solidFill>
              <a:highlight>
                <a:srgbClr val="FFFFFF"/>
              </a:highlight>
              <a:latin typeface="Arial"/>
              <a:ea typeface="Arial"/>
              <a:cs typeface="Arial"/>
              <a:sym typeface="Arial"/>
            </a:endParaRPr>
          </a:p>
          <a:p>
            <a:pPr marL="457200" lvl="0" indent="0" algn="l" rtl="0">
              <a:spcBef>
                <a:spcPts val="360"/>
              </a:spcBef>
              <a:spcAft>
                <a:spcPts val="0"/>
              </a:spcAft>
              <a:buNone/>
            </a:pPr>
            <a:endParaRPr sz="2400">
              <a:solidFill>
                <a:srgbClr val="3B3835"/>
              </a:solidFill>
              <a:highlight>
                <a:srgbClr val="FFFFFF"/>
              </a:highlight>
              <a:latin typeface="Arial"/>
              <a:ea typeface="Arial"/>
              <a:cs typeface="Arial"/>
              <a:sym typeface="Arial"/>
            </a:endParaRPr>
          </a:p>
          <a:p>
            <a:pPr marL="457200" lvl="0" indent="0" algn="l" rtl="0">
              <a:spcBef>
                <a:spcPts val="360"/>
              </a:spcBef>
              <a:spcAft>
                <a:spcPts val="0"/>
              </a:spcAft>
              <a:buNone/>
            </a:pPr>
            <a:endParaRPr sz="2400">
              <a:solidFill>
                <a:srgbClr val="3B3835"/>
              </a:solidFill>
              <a:highlight>
                <a:srgbClr val="FFFFFF"/>
              </a:highlight>
              <a:latin typeface="Arial"/>
              <a:ea typeface="Arial"/>
              <a:cs typeface="Arial"/>
              <a:sym typeface="Arial"/>
            </a:endParaRPr>
          </a:p>
          <a:p>
            <a:pPr marL="457200" lvl="0" indent="-381000" algn="l" rtl="0">
              <a:spcBef>
                <a:spcPts val="360"/>
              </a:spcBef>
              <a:spcAft>
                <a:spcPts val="0"/>
              </a:spcAft>
              <a:buClr>
                <a:srgbClr val="3B3835"/>
              </a:buClr>
              <a:buSzPts val="2400"/>
              <a:buFont typeface="Arial"/>
              <a:buAutoNum type="arabicPeriod"/>
            </a:pPr>
            <a:r>
              <a:rPr lang="en-US" sz="2400">
                <a:solidFill>
                  <a:srgbClr val="3B3835"/>
                </a:solidFill>
                <a:highlight>
                  <a:srgbClr val="FFFFFF"/>
                </a:highlight>
                <a:latin typeface="Arial"/>
                <a:ea typeface="Arial"/>
                <a:cs typeface="Arial"/>
                <a:sym typeface="Arial"/>
              </a:rPr>
              <a:t>Local Relaxation</a:t>
            </a:r>
            <a:endParaRPr sz="2400"/>
          </a:p>
        </p:txBody>
      </p:sp>
      <p:sp>
        <p:nvSpPr>
          <p:cNvPr id="130" name="Google Shape;130;gede167406e_0_31"/>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pPr marL="0" lvl="0" indent="0" algn="r" rtl="0">
                <a:spcBef>
                  <a:spcPts val="0"/>
                </a:spcBef>
                <a:spcAft>
                  <a:spcPts val="0"/>
                </a:spcAft>
                <a:buClr>
                  <a:srgbClr val="000000"/>
                </a:buClr>
                <a:buFont typeface="Arial"/>
                <a:buNone/>
              </a:pPr>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4"/>
          <p:cNvSpPr txBox="1">
            <a:spLocks noGrp="1"/>
          </p:cNvSpPr>
          <p:nvPr>
            <p:ph type="title"/>
          </p:nvPr>
        </p:nvSpPr>
        <p:spPr>
          <a:xfrm>
            <a:off x="304800" y="381000"/>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Techniques</a:t>
            </a:r>
            <a:endParaRPr/>
          </a:p>
        </p:txBody>
      </p:sp>
      <p:grpSp>
        <p:nvGrpSpPr>
          <p:cNvPr id="136" name="Google Shape;136;p4"/>
          <p:cNvGrpSpPr/>
          <p:nvPr/>
        </p:nvGrpSpPr>
        <p:grpSpPr>
          <a:xfrm>
            <a:off x="2311674" y="1374256"/>
            <a:ext cx="4749250" cy="4749250"/>
            <a:chOff x="1625874" y="2656"/>
            <a:chExt cx="4749250" cy="4749250"/>
          </a:xfrm>
        </p:grpSpPr>
        <p:sp>
          <p:nvSpPr>
            <p:cNvPr id="137" name="Google Shape;137;p4"/>
            <p:cNvSpPr/>
            <p:nvPr/>
          </p:nvSpPr>
          <p:spPr>
            <a:xfrm>
              <a:off x="3375421" y="1752203"/>
              <a:ext cx="1250156" cy="1250156"/>
            </a:xfrm>
            <a:prstGeom prst="ellipse">
              <a:avLst/>
            </a:prstGeom>
            <a:gradFill>
              <a:gsLst>
                <a:gs pos="0">
                  <a:srgbClr val="982D2B"/>
                </a:gs>
                <a:gs pos="80000">
                  <a:srgbClr val="C83D39"/>
                </a:gs>
                <a:gs pos="100000">
                  <a:srgbClr val="CC3A36"/>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4"/>
            <p:cNvSpPr txBox="1"/>
            <p:nvPr/>
          </p:nvSpPr>
          <p:spPr>
            <a:xfrm>
              <a:off x="3558502" y="1935284"/>
              <a:ext cx="883994" cy="883994"/>
            </a:xfrm>
            <a:prstGeom prst="rect">
              <a:avLst/>
            </a:prstGeom>
            <a:noFill/>
            <a:ln>
              <a:noFill/>
            </a:ln>
          </p:spPr>
          <p:txBody>
            <a:bodyPr spcFirstLastPara="1" wrap="square" lIns="17775" tIns="17775" rIns="17775" bIns="17775" anchor="ctr" anchorCtr="0">
              <a:noAutofit/>
            </a:bodyPr>
            <a:lstStyle/>
            <a:p>
              <a:pPr marL="0" marR="0" lvl="0" indent="0" algn="ctr" rtl="0">
                <a:lnSpc>
                  <a:spcPct val="90000"/>
                </a:lnSpc>
                <a:spcBef>
                  <a:spcPts val="0"/>
                </a:spcBef>
                <a:spcAft>
                  <a:spcPts val="0"/>
                </a:spcAft>
                <a:buNone/>
              </a:pPr>
              <a:r>
                <a:rPr lang="en-US" sz="1400" b="1" i="0" u="none" strike="noStrike" cap="none">
                  <a:solidFill>
                    <a:schemeClr val="lt1"/>
                  </a:solidFill>
                  <a:latin typeface="Calibri"/>
                  <a:ea typeface="Calibri"/>
                  <a:cs typeface="Calibri"/>
                  <a:sym typeface="Calibri"/>
                </a:rPr>
                <a:t>General Relaxation</a:t>
              </a:r>
              <a:endParaRPr sz="1400" b="1" i="0" u="none" strike="noStrike" cap="none">
                <a:solidFill>
                  <a:schemeClr val="lt1"/>
                </a:solidFill>
                <a:latin typeface="Calibri"/>
                <a:ea typeface="Calibri"/>
                <a:cs typeface="Calibri"/>
                <a:sym typeface="Calibri"/>
              </a:endParaRPr>
            </a:p>
          </p:txBody>
        </p:sp>
        <p:sp>
          <p:nvSpPr>
            <p:cNvPr id="139" name="Google Shape;139;p4"/>
            <p:cNvSpPr/>
            <p:nvPr/>
          </p:nvSpPr>
          <p:spPr>
            <a:xfrm rot="-5400000">
              <a:off x="3868161" y="1297472"/>
              <a:ext cx="264677" cy="425053"/>
            </a:xfrm>
            <a:prstGeom prst="rightArrow">
              <a:avLst>
                <a:gd name="adj1" fmla="val 60000"/>
                <a:gd name="adj2" fmla="val 50000"/>
              </a:avLst>
            </a:prstGeom>
            <a:gradFill>
              <a:gsLst>
                <a:gs pos="0">
                  <a:srgbClr val="759336"/>
                </a:gs>
                <a:gs pos="80000">
                  <a:srgbClr val="99C247"/>
                </a:gs>
                <a:gs pos="100000">
                  <a:srgbClr val="9BC545"/>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4"/>
            <p:cNvSpPr txBox="1"/>
            <p:nvPr/>
          </p:nvSpPr>
          <p:spPr>
            <a:xfrm rot="-5400000">
              <a:off x="3907863" y="1422185"/>
              <a:ext cx="185274" cy="255031"/>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1" name="Google Shape;141;p4"/>
            <p:cNvSpPr/>
            <p:nvPr/>
          </p:nvSpPr>
          <p:spPr>
            <a:xfrm>
              <a:off x="3375421" y="2656"/>
              <a:ext cx="1250156" cy="1250156"/>
            </a:xfrm>
            <a:prstGeom prst="ellipse">
              <a:avLst/>
            </a:prstGeom>
            <a:gradFill>
              <a:gsLst>
                <a:gs pos="0">
                  <a:srgbClr val="759336"/>
                </a:gs>
                <a:gs pos="80000">
                  <a:srgbClr val="99C247"/>
                </a:gs>
                <a:gs pos="100000">
                  <a:srgbClr val="9BC545"/>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4"/>
            <p:cNvSpPr txBox="1"/>
            <p:nvPr/>
          </p:nvSpPr>
          <p:spPr>
            <a:xfrm>
              <a:off x="3558502" y="185737"/>
              <a:ext cx="883994" cy="883994"/>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None/>
              </a:pPr>
              <a:r>
                <a:rPr lang="en-US" sz="1200" b="1" i="0" u="none" strike="noStrike" cap="none">
                  <a:solidFill>
                    <a:schemeClr val="lt1"/>
                  </a:solidFill>
                  <a:latin typeface="Calibri"/>
                  <a:ea typeface="Calibri"/>
                  <a:cs typeface="Calibri"/>
                  <a:sym typeface="Calibri"/>
                </a:rPr>
                <a:t>Support</a:t>
              </a:r>
              <a:endParaRPr sz="1200" b="1" i="0" u="none" strike="noStrike" cap="none">
                <a:solidFill>
                  <a:schemeClr val="lt1"/>
                </a:solidFill>
                <a:latin typeface="Calibri"/>
                <a:ea typeface="Calibri"/>
                <a:cs typeface="Calibri"/>
                <a:sym typeface="Calibri"/>
              </a:endParaRPr>
            </a:p>
          </p:txBody>
        </p:sp>
        <p:sp>
          <p:nvSpPr>
            <p:cNvPr id="143" name="Google Shape;143;p4"/>
            <p:cNvSpPr/>
            <p:nvPr/>
          </p:nvSpPr>
          <p:spPr>
            <a:xfrm>
              <a:off x="4735444" y="2164754"/>
              <a:ext cx="264677" cy="425053"/>
            </a:xfrm>
            <a:prstGeom prst="rightArrow">
              <a:avLst>
                <a:gd name="adj1" fmla="val 60000"/>
                <a:gd name="adj2" fmla="val 50000"/>
              </a:avLst>
            </a:prstGeom>
            <a:gradFill>
              <a:gsLst>
                <a:gs pos="0">
                  <a:srgbClr val="398C57"/>
                </a:gs>
                <a:gs pos="80000">
                  <a:srgbClr val="4BB873"/>
                </a:gs>
                <a:gs pos="100000">
                  <a:srgbClr val="49BB72"/>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4"/>
            <p:cNvSpPr txBox="1"/>
            <p:nvPr/>
          </p:nvSpPr>
          <p:spPr>
            <a:xfrm>
              <a:off x="4735444" y="2249765"/>
              <a:ext cx="185274" cy="255031"/>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5" name="Google Shape;145;p4"/>
            <p:cNvSpPr/>
            <p:nvPr/>
          </p:nvSpPr>
          <p:spPr>
            <a:xfrm>
              <a:off x="5124968" y="1752203"/>
              <a:ext cx="1250156" cy="1250156"/>
            </a:xfrm>
            <a:prstGeom prst="ellipse">
              <a:avLst/>
            </a:prstGeom>
            <a:gradFill>
              <a:gsLst>
                <a:gs pos="0">
                  <a:srgbClr val="398C57"/>
                </a:gs>
                <a:gs pos="80000">
                  <a:srgbClr val="4BB873"/>
                </a:gs>
                <a:gs pos="100000">
                  <a:srgbClr val="49BB72"/>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4"/>
            <p:cNvSpPr txBox="1"/>
            <p:nvPr/>
          </p:nvSpPr>
          <p:spPr>
            <a:xfrm>
              <a:off x="5308049" y="1935284"/>
              <a:ext cx="883994" cy="883994"/>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None/>
              </a:pPr>
              <a:r>
                <a:rPr lang="en-US" sz="1200" b="1" i="0" u="none" strike="noStrike" cap="none">
                  <a:solidFill>
                    <a:schemeClr val="lt1"/>
                  </a:solidFill>
                  <a:latin typeface="Calibri"/>
                  <a:ea typeface="Calibri"/>
                  <a:cs typeface="Calibri"/>
                  <a:sym typeface="Calibri"/>
                </a:rPr>
                <a:t>Comfort </a:t>
              </a:r>
              <a:endParaRPr sz="1200" b="1" i="0" u="none" strike="noStrike" cap="none">
                <a:solidFill>
                  <a:schemeClr val="lt1"/>
                </a:solidFill>
                <a:latin typeface="Calibri"/>
                <a:ea typeface="Calibri"/>
                <a:cs typeface="Calibri"/>
                <a:sym typeface="Calibri"/>
              </a:endParaRPr>
            </a:p>
          </p:txBody>
        </p:sp>
        <p:sp>
          <p:nvSpPr>
            <p:cNvPr id="147" name="Google Shape;147;p4"/>
            <p:cNvSpPr/>
            <p:nvPr/>
          </p:nvSpPr>
          <p:spPr>
            <a:xfrm rot="5400000">
              <a:off x="3868161" y="3032037"/>
              <a:ext cx="264677" cy="425053"/>
            </a:xfrm>
            <a:prstGeom prst="rightArrow">
              <a:avLst>
                <a:gd name="adj1" fmla="val 60000"/>
                <a:gd name="adj2" fmla="val 50000"/>
              </a:avLst>
            </a:prstGeom>
            <a:gradFill>
              <a:gsLst>
                <a:gs pos="0">
                  <a:srgbClr val="3C6684"/>
                </a:gs>
                <a:gs pos="80000">
                  <a:srgbClr val="5086AD"/>
                </a:gs>
                <a:gs pos="100000">
                  <a:srgbClr val="4F88B0"/>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4"/>
            <p:cNvSpPr txBox="1"/>
            <p:nvPr/>
          </p:nvSpPr>
          <p:spPr>
            <a:xfrm rot="5400000">
              <a:off x="3907863" y="3077347"/>
              <a:ext cx="185274" cy="255031"/>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9" name="Google Shape;149;p4"/>
            <p:cNvSpPr/>
            <p:nvPr/>
          </p:nvSpPr>
          <p:spPr>
            <a:xfrm>
              <a:off x="3375421" y="3501750"/>
              <a:ext cx="1250156" cy="1250156"/>
            </a:xfrm>
            <a:prstGeom prst="ellipse">
              <a:avLst/>
            </a:prstGeom>
            <a:gradFill>
              <a:gsLst>
                <a:gs pos="0">
                  <a:srgbClr val="3C6684"/>
                </a:gs>
                <a:gs pos="80000">
                  <a:srgbClr val="5086AD"/>
                </a:gs>
                <a:gs pos="100000">
                  <a:srgbClr val="4F88B0"/>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4"/>
            <p:cNvSpPr txBox="1"/>
            <p:nvPr/>
          </p:nvSpPr>
          <p:spPr>
            <a:xfrm>
              <a:off x="3558502" y="3684831"/>
              <a:ext cx="883994" cy="883994"/>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None/>
              </a:pPr>
              <a:r>
                <a:rPr lang="en-US" sz="1200" b="1" i="0" u="none" strike="noStrike" cap="none">
                  <a:solidFill>
                    <a:schemeClr val="lt1"/>
                  </a:solidFill>
                  <a:latin typeface="Calibri"/>
                  <a:ea typeface="Calibri"/>
                  <a:cs typeface="Calibri"/>
                  <a:sym typeface="Calibri"/>
                </a:rPr>
                <a:t>Restful Atmosphere</a:t>
              </a:r>
              <a:endParaRPr sz="1200" b="1" i="0" u="none" strike="noStrike" cap="none">
                <a:solidFill>
                  <a:schemeClr val="lt1"/>
                </a:solidFill>
                <a:latin typeface="Calibri"/>
                <a:ea typeface="Calibri"/>
                <a:cs typeface="Calibri"/>
                <a:sym typeface="Calibri"/>
              </a:endParaRPr>
            </a:p>
          </p:txBody>
        </p:sp>
        <p:sp>
          <p:nvSpPr>
            <p:cNvPr id="151" name="Google Shape;151;p4"/>
            <p:cNvSpPr/>
            <p:nvPr/>
          </p:nvSpPr>
          <p:spPr>
            <a:xfrm rot="10800000">
              <a:off x="3000878" y="2164754"/>
              <a:ext cx="264677" cy="425053"/>
            </a:xfrm>
            <a:prstGeom prst="rightArrow">
              <a:avLst>
                <a:gd name="adj1" fmla="val 60000"/>
                <a:gd name="adj2" fmla="val 50000"/>
              </a:avLst>
            </a:prstGeom>
            <a:gradFill>
              <a:gsLst>
                <a:gs pos="0">
                  <a:srgbClr val="5C417C"/>
                </a:gs>
                <a:gs pos="80000">
                  <a:srgbClr val="7955A4"/>
                </a:gs>
                <a:gs pos="100000">
                  <a:srgbClr val="7955A6"/>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4"/>
            <p:cNvSpPr txBox="1"/>
            <p:nvPr/>
          </p:nvSpPr>
          <p:spPr>
            <a:xfrm>
              <a:off x="3080281" y="2249765"/>
              <a:ext cx="185274" cy="255031"/>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3" name="Google Shape;153;p4"/>
            <p:cNvSpPr/>
            <p:nvPr/>
          </p:nvSpPr>
          <p:spPr>
            <a:xfrm>
              <a:off x="1625874" y="1752203"/>
              <a:ext cx="1250156" cy="1250156"/>
            </a:xfrm>
            <a:prstGeom prst="ellipse">
              <a:avLst/>
            </a:prstGeom>
            <a:gradFill>
              <a:gsLst>
                <a:gs pos="0">
                  <a:srgbClr val="5C417C"/>
                </a:gs>
                <a:gs pos="80000">
                  <a:srgbClr val="7955A4"/>
                </a:gs>
                <a:gs pos="100000">
                  <a:srgbClr val="7955A6"/>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4"/>
            <p:cNvSpPr txBox="1"/>
            <p:nvPr/>
          </p:nvSpPr>
          <p:spPr>
            <a:xfrm>
              <a:off x="1808955" y="1935284"/>
              <a:ext cx="883994" cy="883994"/>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None/>
              </a:pPr>
              <a:r>
                <a:rPr lang="en-US" sz="1200" b="1" i="0" u="none" strike="noStrike" cap="none">
                  <a:solidFill>
                    <a:schemeClr val="lt1"/>
                  </a:solidFill>
                  <a:latin typeface="Calibri"/>
                  <a:ea typeface="Calibri"/>
                  <a:cs typeface="Calibri"/>
                  <a:sym typeface="Calibri"/>
                </a:rPr>
                <a:t>Additional methods </a:t>
              </a:r>
              <a:endParaRPr sz="1200" b="1" i="0" u="none" strike="noStrike" cap="none">
                <a:solidFill>
                  <a:schemeClr val="lt1"/>
                </a:solidFill>
                <a:latin typeface="Calibri"/>
                <a:ea typeface="Calibri"/>
                <a:cs typeface="Calibri"/>
                <a:sym typeface="Calibri"/>
              </a:endParaRPr>
            </a:p>
          </p:txBody>
        </p:sp>
      </p:grpSp>
      <p:sp>
        <p:nvSpPr>
          <p:cNvPr id="155" name="Google Shape;155;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smtClean="0"/>
              <a:t>MGMCPT </a:t>
            </a:r>
            <a:r>
              <a:rPr lang="en-US" dirty="0"/>
              <a:t>Exercise Therapy ( Relaxation)</a:t>
            </a:r>
            <a:endParaRPr/>
          </a:p>
        </p:txBody>
      </p:sp>
      <p:sp>
        <p:nvSpPr>
          <p:cNvPr id="156" name="Google Shape;156;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A)Support </a:t>
            </a:r>
            <a:endParaRPr/>
          </a:p>
        </p:txBody>
      </p:sp>
      <p:sp>
        <p:nvSpPr>
          <p:cNvPr id="162" name="Google Shape;162;p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US"/>
              <a:t>Lying position </a:t>
            </a:r>
            <a:endParaRPr/>
          </a:p>
          <a:p>
            <a:pPr marL="342900" lvl="0" indent="-342900" algn="l" rtl="0">
              <a:spcBef>
                <a:spcPts val="640"/>
              </a:spcBef>
              <a:spcAft>
                <a:spcPts val="0"/>
              </a:spcAft>
              <a:buClr>
                <a:schemeClr val="dk1"/>
              </a:buClr>
              <a:buSzPts val="3200"/>
              <a:buChar char="•"/>
            </a:pPr>
            <a:r>
              <a:rPr lang="en-US"/>
              <a:t>Half lying </a:t>
            </a:r>
            <a:endParaRPr/>
          </a:p>
          <a:p>
            <a:pPr marL="342900" lvl="0" indent="-342900" algn="l" rtl="0">
              <a:spcBef>
                <a:spcPts val="640"/>
              </a:spcBef>
              <a:spcAft>
                <a:spcPts val="0"/>
              </a:spcAft>
              <a:buClr>
                <a:schemeClr val="dk1"/>
              </a:buClr>
              <a:buSzPts val="3200"/>
              <a:buChar char="•"/>
            </a:pPr>
            <a:r>
              <a:rPr lang="en-US"/>
              <a:t>Prone Lying </a:t>
            </a:r>
            <a:endParaRPr/>
          </a:p>
          <a:p>
            <a:pPr marL="342900" lvl="0" indent="-342900" algn="l" rtl="0">
              <a:spcBef>
                <a:spcPts val="640"/>
              </a:spcBef>
              <a:spcAft>
                <a:spcPts val="0"/>
              </a:spcAft>
              <a:buClr>
                <a:schemeClr val="dk1"/>
              </a:buClr>
              <a:buSzPts val="3200"/>
              <a:buChar char="•"/>
            </a:pPr>
            <a:r>
              <a:rPr lang="en-US"/>
              <a:t>Side Lying </a:t>
            </a:r>
            <a:endParaRPr/>
          </a:p>
          <a:p>
            <a:pPr marL="342900" lvl="0" indent="-139700" algn="l" rtl="0">
              <a:spcBef>
                <a:spcPts val="640"/>
              </a:spcBef>
              <a:spcAft>
                <a:spcPts val="0"/>
              </a:spcAft>
              <a:buClr>
                <a:schemeClr val="dk1"/>
              </a:buClr>
              <a:buSzPts val="3200"/>
              <a:buNone/>
            </a:pPr>
            <a:endParaRPr/>
          </a:p>
        </p:txBody>
      </p:sp>
      <p:sp>
        <p:nvSpPr>
          <p:cNvPr id="163" name="Google Shape;163;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smtClean="0"/>
              <a:t>MGMCPT </a:t>
            </a:r>
            <a:r>
              <a:rPr lang="en-US" dirty="0"/>
              <a:t>Exercise Therapy ( Relaxation)</a:t>
            </a:r>
            <a:endParaRPr/>
          </a:p>
        </p:txBody>
      </p:sp>
      <p:sp>
        <p:nvSpPr>
          <p:cNvPr id="164" name="Google Shape;164;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B)Comfort </a:t>
            </a:r>
            <a:endParaRPr/>
          </a:p>
        </p:txBody>
      </p:sp>
      <p:sp>
        <p:nvSpPr>
          <p:cNvPr id="170" name="Google Shape;170;p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US"/>
              <a:t>Freedom to breathe deeply</a:t>
            </a:r>
            <a:endParaRPr/>
          </a:p>
          <a:p>
            <a:pPr marL="342900" lvl="0" indent="-342900" algn="l" rtl="0">
              <a:spcBef>
                <a:spcPts val="640"/>
              </a:spcBef>
              <a:spcAft>
                <a:spcPts val="0"/>
              </a:spcAft>
              <a:buClr>
                <a:schemeClr val="dk1"/>
              </a:buClr>
              <a:buSzPts val="3200"/>
              <a:buChar char="•"/>
            </a:pPr>
            <a:r>
              <a:rPr lang="en-US"/>
              <a:t>Warmth </a:t>
            </a:r>
            <a:endParaRPr/>
          </a:p>
          <a:p>
            <a:pPr marL="342900" lvl="0" indent="-342900" algn="l" rtl="0">
              <a:spcBef>
                <a:spcPts val="640"/>
              </a:spcBef>
              <a:spcAft>
                <a:spcPts val="0"/>
              </a:spcAft>
              <a:buClr>
                <a:schemeClr val="dk1"/>
              </a:buClr>
              <a:buSzPts val="3200"/>
              <a:buChar char="•"/>
            </a:pPr>
            <a:r>
              <a:rPr lang="en-US"/>
              <a:t>Abdominal quiescence</a:t>
            </a:r>
            <a:endParaRPr/>
          </a:p>
          <a:p>
            <a:pPr marL="342900" lvl="0" indent="-342900" algn="l" rtl="0">
              <a:spcBef>
                <a:spcPts val="640"/>
              </a:spcBef>
              <a:spcAft>
                <a:spcPts val="0"/>
              </a:spcAft>
              <a:buClr>
                <a:schemeClr val="dk1"/>
              </a:buClr>
              <a:buSzPts val="3200"/>
              <a:buChar char="•"/>
            </a:pPr>
            <a:r>
              <a:rPr lang="en-US"/>
              <a:t>Mild degree of physical fatigue</a:t>
            </a:r>
            <a:endParaRPr/>
          </a:p>
          <a:p>
            <a:pPr marL="342900" lvl="0" indent="-139700" algn="l" rtl="0">
              <a:spcBef>
                <a:spcPts val="640"/>
              </a:spcBef>
              <a:spcAft>
                <a:spcPts val="0"/>
              </a:spcAft>
              <a:buClr>
                <a:schemeClr val="dk1"/>
              </a:buClr>
              <a:buSzPts val="3200"/>
              <a:buNone/>
            </a:pPr>
            <a:endParaRPr/>
          </a:p>
        </p:txBody>
      </p:sp>
      <p:sp>
        <p:nvSpPr>
          <p:cNvPr id="171" name="Google Shape;171;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smtClean="0"/>
              <a:t>MGMCPT </a:t>
            </a:r>
            <a:r>
              <a:rPr lang="en-US" dirty="0"/>
              <a:t>Exercise Therapy ( Relaxation)</a:t>
            </a:r>
            <a:endParaRPr/>
          </a:p>
        </p:txBody>
      </p:sp>
      <p:sp>
        <p:nvSpPr>
          <p:cNvPr id="172" name="Google Shape;172;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9</a:t>
            </a:fld>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830</Words>
  <PresentationFormat>On-screen Show (4:3)</PresentationFormat>
  <Paragraphs>121</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Relaxation </vt:lpstr>
      <vt:lpstr>Introduction </vt:lpstr>
      <vt:lpstr>Slide 3</vt:lpstr>
      <vt:lpstr>Slide 4</vt:lpstr>
      <vt:lpstr>Aims</vt:lpstr>
      <vt:lpstr>Technique </vt:lpstr>
      <vt:lpstr>Techniques</vt:lpstr>
      <vt:lpstr>A)Support </vt:lpstr>
      <vt:lpstr>B)Comfort </vt:lpstr>
      <vt:lpstr>C) Restful Atmosphere</vt:lpstr>
      <vt:lpstr>D)Additional methods</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Relaxation </dc:title>
  <dc:creator>admin</dc:creator>
  <cp:lastModifiedBy>HPO</cp:lastModifiedBy>
  <cp:revision>2</cp:revision>
  <dcterms:created xsi:type="dcterms:W3CDTF">2006-08-15T13:00:00Z</dcterms:created>
  <dcterms:modified xsi:type="dcterms:W3CDTF">2024-06-17T09:21:51Z</dcterms:modified>
</cp:coreProperties>
</file>