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79" r:id="rId35"/>
    <p:sldId id="280" r:id="rId36"/>
    <p:sldId id="281" r:id="rId37"/>
    <p:sldId id="282" r:id="rId38"/>
    <p:sldId id="283" r:id="rId39"/>
    <p:sldId id="284" r:id="rId40"/>
    <p:sldId id="28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5909"/>
  </p:normalViewPr>
  <p:slideViewPr>
    <p:cSldViewPr snapToGrid="0" snapToObjects="1">
      <p:cViewPr varScale="1">
        <p:scale>
          <a:sx n="90" d="100"/>
          <a:sy n="90" d="100"/>
        </p:scale>
        <p:origin x="-54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75F67-0432-47DF-B6A4-00EFCF07AE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6EBAEED-0A54-403F-8CA2-541C2FAD60D6}">
      <dgm:prSet/>
      <dgm:spPr/>
      <dgm:t>
        <a:bodyPr/>
        <a:lstStyle/>
        <a:p>
          <a:r>
            <a:rPr lang="en-US"/>
            <a:t>Stretching is a general term used to describe any therapeutic maneuver designed to increase the extensibility of soft tissues, thereby , improving flexibility by elongating(lengthening) structures that have adaptively shortened and have become hypomobile over time</a:t>
          </a:r>
        </a:p>
      </dgm:t>
    </dgm:pt>
    <dgm:pt modelId="{4B428F23-AFF8-42F1-8240-D2A502747ECF}" type="parTrans" cxnId="{469AC20F-F2FA-4294-BB42-172F17FC6280}">
      <dgm:prSet/>
      <dgm:spPr/>
      <dgm:t>
        <a:bodyPr/>
        <a:lstStyle/>
        <a:p>
          <a:endParaRPr lang="en-US"/>
        </a:p>
      </dgm:t>
    </dgm:pt>
    <dgm:pt modelId="{774E7BEC-14DC-458B-BFD3-538D5D4043DC}" type="sibTrans" cxnId="{469AC20F-F2FA-4294-BB42-172F17FC6280}">
      <dgm:prSet/>
      <dgm:spPr/>
      <dgm:t>
        <a:bodyPr/>
        <a:lstStyle/>
        <a:p>
          <a:endParaRPr lang="en-US"/>
        </a:p>
      </dgm:t>
    </dgm:pt>
    <dgm:pt modelId="{789858C7-418F-494E-8252-37814806D363}">
      <dgm:prSet/>
      <dgm:spPr/>
      <dgm:t>
        <a:bodyPr/>
        <a:lstStyle/>
        <a:p>
          <a:r>
            <a:rPr lang="en-US"/>
            <a:t>Systematic examination, evaluation, and diagnosis </a:t>
          </a:r>
        </a:p>
      </dgm:t>
    </dgm:pt>
    <dgm:pt modelId="{AB086BFD-E65B-4A86-81C9-29CEC1BC1D86}" type="parTrans" cxnId="{63C64C9E-9450-4634-BA0B-94AC60FD3A70}">
      <dgm:prSet/>
      <dgm:spPr/>
      <dgm:t>
        <a:bodyPr/>
        <a:lstStyle/>
        <a:p>
          <a:endParaRPr lang="en-US"/>
        </a:p>
      </dgm:t>
    </dgm:pt>
    <dgm:pt modelId="{AF617A86-3095-470F-BE10-E1EE176AB9B8}" type="sibTrans" cxnId="{63C64C9E-9450-4634-BA0B-94AC60FD3A70}">
      <dgm:prSet/>
      <dgm:spPr/>
      <dgm:t>
        <a:bodyPr/>
        <a:lstStyle/>
        <a:p>
          <a:endParaRPr lang="en-US"/>
        </a:p>
      </dgm:t>
    </dgm:pt>
    <dgm:pt modelId="{D79F69FD-0C17-441E-AFEA-8D553B7CF21F}" type="pres">
      <dgm:prSet presAssocID="{B4775F67-0432-47DF-B6A4-00EFCF07AE4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8E0051-B90F-4A4D-9030-3DF1686622AC}" type="pres">
      <dgm:prSet presAssocID="{06EBAEED-0A54-403F-8CA2-541C2FAD60D6}" presName="compNode" presStyleCnt="0"/>
      <dgm:spPr/>
    </dgm:pt>
    <dgm:pt modelId="{405DB232-DAA2-4790-85BD-618C7A7757C4}" type="pres">
      <dgm:prSet presAssocID="{06EBAEED-0A54-403F-8CA2-541C2FAD60D6}" presName="bgRect" presStyleLbl="bgShp" presStyleIdx="0" presStyleCnt="2"/>
      <dgm:spPr/>
    </dgm:pt>
    <dgm:pt modelId="{316BFA7A-6BA6-42E9-B547-B677B73FB9B4}" type="pres">
      <dgm:prSet presAssocID="{06EBAEED-0A54-403F-8CA2-541C2FAD60D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uscle Arm"/>
        </a:ext>
      </dgm:extLst>
    </dgm:pt>
    <dgm:pt modelId="{E11FEFC4-3BD1-43E5-AEB9-6E5C316FF236}" type="pres">
      <dgm:prSet presAssocID="{06EBAEED-0A54-403F-8CA2-541C2FAD60D6}" presName="spaceRect" presStyleCnt="0"/>
      <dgm:spPr/>
    </dgm:pt>
    <dgm:pt modelId="{F985D0BB-CA6D-4872-8BD7-C4991E62E6B2}" type="pres">
      <dgm:prSet presAssocID="{06EBAEED-0A54-403F-8CA2-541C2FAD60D6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BC6BA3-9D3B-43A0-8AF3-95A7B9167067}" type="pres">
      <dgm:prSet presAssocID="{774E7BEC-14DC-458B-BFD3-538D5D4043DC}" presName="sibTrans" presStyleCnt="0"/>
      <dgm:spPr/>
    </dgm:pt>
    <dgm:pt modelId="{DABB1904-E7A5-4AC0-B1C8-F8A1889F5556}" type="pres">
      <dgm:prSet presAssocID="{789858C7-418F-494E-8252-37814806D363}" presName="compNode" presStyleCnt="0"/>
      <dgm:spPr/>
    </dgm:pt>
    <dgm:pt modelId="{23F1EA18-2940-4963-9258-63F59ECCC844}" type="pres">
      <dgm:prSet presAssocID="{789858C7-418F-494E-8252-37814806D363}" presName="bgRect" presStyleLbl="bgShp" presStyleIdx="1" presStyleCnt="2"/>
      <dgm:spPr/>
    </dgm:pt>
    <dgm:pt modelId="{81456CC0-C392-48AF-A31C-1FC0FD86ADED}" type="pres">
      <dgm:prSet presAssocID="{789858C7-418F-494E-8252-37814806D3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tethoscope"/>
        </a:ext>
      </dgm:extLst>
    </dgm:pt>
    <dgm:pt modelId="{B3461A5D-7979-4C11-8BFE-0595B05055BB}" type="pres">
      <dgm:prSet presAssocID="{789858C7-418F-494E-8252-37814806D363}" presName="spaceRect" presStyleCnt="0"/>
      <dgm:spPr/>
    </dgm:pt>
    <dgm:pt modelId="{3199F583-2F0E-46C6-A86E-7CB29F99A0AE}" type="pres">
      <dgm:prSet presAssocID="{789858C7-418F-494E-8252-37814806D363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5771974-FBCC-4E3B-80B1-4155E28D591B}" type="presOf" srcId="{06EBAEED-0A54-403F-8CA2-541C2FAD60D6}" destId="{F985D0BB-CA6D-4872-8BD7-C4991E62E6B2}" srcOrd="0" destOrd="0" presId="urn:microsoft.com/office/officeart/2018/2/layout/IconVerticalSolidList"/>
    <dgm:cxn modelId="{469AC20F-F2FA-4294-BB42-172F17FC6280}" srcId="{B4775F67-0432-47DF-B6A4-00EFCF07AE4C}" destId="{06EBAEED-0A54-403F-8CA2-541C2FAD60D6}" srcOrd="0" destOrd="0" parTransId="{4B428F23-AFF8-42F1-8240-D2A502747ECF}" sibTransId="{774E7BEC-14DC-458B-BFD3-538D5D4043DC}"/>
    <dgm:cxn modelId="{8308A686-6BB9-4FD7-B7A7-C1A5AF75A2A2}" type="presOf" srcId="{789858C7-418F-494E-8252-37814806D363}" destId="{3199F583-2F0E-46C6-A86E-7CB29F99A0AE}" srcOrd="0" destOrd="0" presId="urn:microsoft.com/office/officeart/2018/2/layout/IconVerticalSolidList"/>
    <dgm:cxn modelId="{63C64C9E-9450-4634-BA0B-94AC60FD3A70}" srcId="{B4775F67-0432-47DF-B6A4-00EFCF07AE4C}" destId="{789858C7-418F-494E-8252-37814806D363}" srcOrd="1" destOrd="0" parTransId="{AB086BFD-E65B-4A86-81C9-29CEC1BC1D86}" sibTransId="{AF617A86-3095-470F-BE10-E1EE176AB9B8}"/>
    <dgm:cxn modelId="{C7F984AF-FB48-455D-9456-C1ADD504EAA1}" type="presOf" srcId="{B4775F67-0432-47DF-B6A4-00EFCF07AE4C}" destId="{D79F69FD-0C17-441E-AFEA-8D553B7CF21F}" srcOrd="0" destOrd="0" presId="urn:microsoft.com/office/officeart/2018/2/layout/IconVerticalSolidList"/>
    <dgm:cxn modelId="{CE61B504-387D-4D2D-AA49-9BCB4EA4AB8C}" type="presParOf" srcId="{D79F69FD-0C17-441E-AFEA-8D553B7CF21F}" destId="{2B8E0051-B90F-4A4D-9030-3DF1686622AC}" srcOrd="0" destOrd="0" presId="urn:microsoft.com/office/officeart/2018/2/layout/IconVerticalSolidList"/>
    <dgm:cxn modelId="{F2B79BA8-BE8A-4583-BFB5-126C7EF3244E}" type="presParOf" srcId="{2B8E0051-B90F-4A4D-9030-3DF1686622AC}" destId="{405DB232-DAA2-4790-85BD-618C7A7757C4}" srcOrd="0" destOrd="0" presId="urn:microsoft.com/office/officeart/2018/2/layout/IconVerticalSolidList"/>
    <dgm:cxn modelId="{4C63672C-FCA6-4602-A3BD-89DEBDFB2FB6}" type="presParOf" srcId="{2B8E0051-B90F-4A4D-9030-3DF1686622AC}" destId="{316BFA7A-6BA6-42E9-B547-B677B73FB9B4}" srcOrd="1" destOrd="0" presId="urn:microsoft.com/office/officeart/2018/2/layout/IconVerticalSolidList"/>
    <dgm:cxn modelId="{AE77D8AB-1D87-4A83-9E63-013DBDFB2A9E}" type="presParOf" srcId="{2B8E0051-B90F-4A4D-9030-3DF1686622AC}" destId="{E11FEFC4-3BD1-43E5-AEB9-6E5C316FF236}" srcOrd="2" destOrd="0" presId="urn:microsoft.com/office/officeart/2018/2/layout/IconVerticalSolidList"/>
    <dgm:cxn modelId="{C2E5F3BD-897B-4BC7-8896-8AA246234270}" type="presParOf" srcId="{2B8E0051-B90F-4A4D-9030-3DF1686622AC}" destId="{F985D0BB-CA6D-4872-8BD7-C4991E62E6B2}" srcOrd="3" destOrd="0" presId="urn:microsoft.com/office/officeart/2018/2/layout/IconVerticalSolidList"/>
    <dgm:cxn modelId="{5EB81D6B-7ABA-4782-9404-53034B4AA8AB}" type="presParOf" srcId="{D79F69FD-0C17-441E-AFEA-8D553B7CF21F}" destId="{C3BC6BA3-9D3B-43A0-8AF3-95A7B9167067}" srcOrd="1" destOrd="0" presId="urn:microsoft.com/office/officeart/2018/2/layout/IconVerticalSolidList"/>
    <dgm:cxn modelId="{9453AA73-2300-4129-AE05-30A4C221B76E}" type="presParOf" srcId="{D79F69FD-0C17-441E-AFEA-8D553B7CF21F}" destId="{DABB1904-E7A5-4AC0-B1C8-F8A1889F5556}" srcOrd="2" destOrd="0" presId="urn:microsoft.com/office/officeart/2018/2/layout/IconVerticalSolidList"/>
    <dgm:cxn modelId="{9497AC10-4162-4C70-B557-B0B1DA444869}" type="presParOf" srcId="{DABB1904-E7A5-4AC0-B1C8-F8A1889F5556}" destId="{23F1EA18-2940-4963-9258-63F59ECCC844}" srcOrd="0" destOrd="0" presId="urn:microsoft.com/office/officeart/2018/2/layout/IconVerticalSolidList"/>
    <dgm:cxn modelId="{5BF926EA-F54F-4E83-AAFA-BBDAE594A7A5}" type="presParOf" srcId="{DABB1904-E7A5-4AC0-B1C8-F8A1889F5556}" destId="{81456CC0-C392-48AF-A31C-1FC0FD86ADED}" srcOrd="1" destOrd="0" presId="urn:microsoft.com/office/officeart/2018/2/layout/IconVerticalSolidList"/>
    <dgm:cxn modelId="{B74F4671-5DB1-43F3-B7EB-1DD67668E86A}" type="presParOf" srcId="{DABB1904-E7A5-4AC0-B1C8-F8A1889F5556}" destId="{B3461A5D-7979-4C11-8BFE-0595B05055BB}" srcOrd="2" destOrd="0" presId="urn:microsoft.com/office/officeart/2018/2/layout/IconVerticalSolidList"/>
    <dgm:cxn modelId="{DF91BCA1-A972-41D8-ABBF-9302E81581A5}" type="presParOf" srcId="{DABB1904-E7A5-4AC0-B1C8-F8A1889F5556}" destId="{3199F583-2F0E-46C6-A86E-7CB29F99A0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DB232-DAA2-4790-85BD-618C7A7757C4}">
      <dsp:nvSpPr>
        <dsp:cNvPr id="0" name=""/>
        <dsp:cNvSpPr/>
      </dsp:nvSpPr>
      <dsp:spPr>
        <a:xfrm>
          <a:off x="0" y="852906"/>
          <a:ext cx="5914209" cy="15745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BFA7A-6BA6-42E9-B547-B677B73FB9B4}">
      <dsp:nvSpPr>
        <dsp:cNvPr id="0" name=""/>
        <dsp:cNvSpPr/>
      </dsp:nvSpPr>
      <dsp:spPr>
        <a:xfrm>
          <a:off x="476315" y="1207191"/>
          <a:ext cx="866028" cy="866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5D0BB-CA6D-4872-8BD7-C4991E62E6B2}">
      <dsp:nvSpPr>
        <dsp:cNvPr id="0" name=""/>
        <dsp:cNvSpPr/>
      </dsp:nvSpPr>
      <dsp:spPr>
        <a:xfrm>
          <a:off x="1818659" y="852906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Stretching is a general term used to describe any therapeutic maneuver designed to increase the extensibility of soft tissues, thereby , improving flexibility by elongating(lengthening) structures that have adaptively shortened and have become hypomobile over time</a:t>
          </a:r>
        </a:p>
      </dsp:txBody>
      <dsp:txXfrm>
        <a:off x="1818659" y="852906"/>
        <a:ext cx="4095549" cy="1574597"/>
      </dsp:txXfrm>
    </dsp:sp>
    <dsp:sp modelId="{23F1EA18-2940-4963-9258-63F59ECCC844}">
      <dsp:nvSpPr>
        <dsp:cNvPr id="0" name=""/>
        <dsp:cNvSpPr/>
      </dsp:nvSpPr>
      <dsp:spPr>
        <a:xfrm>
          <a:off x="0" y="2821153"/>
          <a:ext cx="5914209" cy="1574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56CC0-C392-48AF-A31C-1FC0FD86ADED}">
      <dsp:nvSpPr>
        <dsp:cNvPr id="0" name=""/>
        <dsp:cNvSpPr/>
      </dsp:nvSpPr>
      <dsp:spPr>
        <a:xfrm>
          <a:off x="476315" y="3175437"/>
          <a:ext cx="866028" cy="866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9F583-2F0E-46C6-A86E-7CB29F99A0AE}">
      <dsp:nvSpPr>
        <dsp:cNvPr id="0" name=""/>
        <dsp:cNvSpPr/>
      </dsp:nvSpPr>
      <dsp:spPr>
        <a:xfrm>
          <a:off x="1818659" y="2821153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Systematic examination, evaluation, and diagnosis </a:t>
          </a:r>
        </a:p>
      </dsp:txBody>
      <dsp:txXfrm>
        <a:off x="1818659" y="2821153"/>
        <a:ext cx="4095549" cy="157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3">
            <a:extLst>
              <a:ext uri="{FF2B5EF4-FFF2-40B4-BE49-F238E27FC236}">
                <a16:creationId xmlns:a16="http://schemas.microsoft.com/office/drawing/2014/main" xmlns="" id="{C8BABCA7-C1E0-41BA-A822-5F61251AA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69" name="Group 55">
            <a:extLst>
              <a:ext uri="{FF2B5EF4-FFF2-40B4-BE49-F238E27FC236}">
                <a16:creationId xmlns:a16="http://schemas.microsoft.com/office/drawing/2014/main" xmlns="" id="{2E5D6EB5-6FDB-477A-98F5-7409CD537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5BB75167-5757-4E5F-869B-5A350BF43A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0" name="Rectangle 57">
              <a:extLst>
                <a:ext uri="{FF2B5EF4-FFF2-40B4-BE49-F238E27FC236}">
                  <a16:creationId xmlns:a16="http://schemas.microsoft.com/office/drawing/2014/main" xmlns="" id="{C8338DAE-FFCB-472B-A9EE-77E42FDBD3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52B2E0A0-4D94-4C05-97C1-32B5D88A2E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1" name="Picture 59">
              <a:extLst>
                <a:ext uri="{FF2B5EF4-FFF2-40B4-BE49-F238E27FC236}">
                  <a16:creationId xmlns:a16="http://schemas.microsoft.com/office/drawing/2014/main" xmlns="" id="{A91E75C9-3350-4F0B-993E-89D3DBD76C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499F6-AF97-0F11-FAA4-E363A3ACA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2D5E7C-9653-3278-3F75-4A418D004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800" b="1" dirty="0" smtClean="0">
                <a:cs typeface="Times New Roman" pitchFamily="18" charset="0"/>
              </a:rPr>
              <a:t>Dr. </a:t>
            </a:r>
            <a:r>
              <a:rPr lang="en-US" sz="1800" b="1" dirty="0" err="1" smtClean="0">
                <a:cs typeface="Times New Roman" pitchFamily="18" charset="0"/>
              </a:rPr>
              <a:t>Mrugnayani</a:t>
            </a:r>
            <a:endParaRPr lang="en-US" sz="1800" b="1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b="1" dirty="0" smtClean="0">
                <a:cs typeface="Times New Roman" pitchFamily="18" charset="0"/>
              </a:rPr>
              <a:t>Dept of Sports Physiotherapy</a:t>
            </a:r>
          </a:p>
          <a:p>
            <a:pPr>
              <a:lnSpc>
                <a:spcPct val="100000"/>
              </a:lnSpc>
            </a:pPr>
            <a:r>
              <a:rPr lang="en-IN" sz="1800" b="1" dirty="0" smtClean="0">
                <a:cs typeface="Times New Roman" pitchFamily="18" charset="0"/>
              </a:rPr>
              <a:t>MGM Institute Of Physiotherapy</a:t>
            </a:r>
          </a:p>
          <a:p>
            <a:pPr>
              <a:lnSpc>
                <a:spcPct val="100000"/>
              </a:lnSpc>
            </a:pPr>
            <a:r>
              <a:rPr lang="en-IN" sz="1800" b="1" dirty="0" err="1" smtClean="0">
                <a:cs typeface="Times New Roman" pitchFamily="18" charset="0"/>
              </a:rPr>
              <a:t>Chh</a:t>
            </a:r>
            <a:r>
              <a:rPr lang="en-IN" sz="1800" b="1" dirty="0" smtClean="0">
                <a:cs typeface="Times New Roman" pitchFamily="18" charset="0"/>
              </a:rPr>
              <a:t>. </a:t>
            </a:r>
            <a:r>
              <a:rPr lang="en-IN" sz="1800" b="1" dirty="0" err="1" smtClean="0">
                <a:cs typeface="Times New Roman" pitchFamily="18" charset="0"/>
              </a:rPr>
              <a:t>Sambhajinagar</a:t>
            </a:r>
            <a:endParaRPr lang="en-US" sz="1800" b="1" smtClean="0">
              <a:cs typeface="Times New Roman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889FB2CC-C7A1-4A53-A088-636FB487F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34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96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DF406A-799F-73EE-886D-9B3316822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6617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689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23AD3E-46E7-3433-EEC2-3BB64FF90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D7F9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0603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8F86BB-0540-A15B-70DA-91608FD2B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B4B2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7071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6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B93B6D-70A4-624C-2D0E-5B624B5C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D532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4561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5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5F718E-35BC-5F8D-C4C1-75C8CF9A7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3653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3426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4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DD2E2E-8494-F3DC-559E-A926E1DC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2673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7439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5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9803E0-CACB-1F30-8584-A1933B932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F6033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5761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FAB759-42CF-9EC8-37AB-B4A8FFF56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CA4D2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7801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5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DD2718-A815-BF01-6C4B-BBCBDC3E8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612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3614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BCE80E-D74F-D2CC-0EBA-11C89B23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3623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3521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BE4420-3B5F-4549-8B4A-77855B821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5876F6-95D4-48CB-8E3E-4401A96E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1B84719-90BB-4D0C-92D8-61DC5512B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3F678-5605-DE1F-D894-272FAA48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7B407EC4-5D16-4845-9840-4E28622B6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2AF6F646-496C-A13B-3098-98BDE1B7B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81431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3097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367A36-5C2C-00AD-46A6-903FA8201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95A3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7483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8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CD73A6-3CFE-F668-B302-EEF4949DD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BFE5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65810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5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7C62F1-107D-7D98-474C-F4684F77C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F5B3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09491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837DD1-4CE0-3421-C3F4-6378F7ABC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C49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3789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5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9D4897F4-D1BB-F433-9A7B-D3D2524F5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A5B2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14455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6377C-852F-DB7E-E062-F28E0F61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7CF3AA-9938-CE5A-AF1E-74C6CBFD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stretch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00AF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Duration of stretch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Speed of stretch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stretch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 of stretch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903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xmlns="" id="{ED56E41F-B8E0-4D18-B554-FD40260DE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xmlns="" id="{2DB31E17-E562-4F82-98D0-858C84120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58BF3B07-5EF6-4E5B-834E-C1398DB60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DDA1859-D108-4C60-B38B-C85485AB3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498EA77-084B-43CC-B94D-566F1D8E1E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9B16D3F-47E8-419E-9C4E-ED6FC918F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A5C8A-2DCC-0458-5FFF-3C65E861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3700" b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en-IN" sz="3700">
                <a:solidFill>
                  <a:srgbClr val="262626"/>
                </a:solidFill>
                <a:effectLst/>
                <a:latin typeface="Helvetica" pitchFamily="2" charset="0"/>
              </a:rPr>
              <a:t/>
            </a:r>
            <a:br>
              <a:rPr lang="en-IN" sz="3700">
                <a:solidFill>
                  <a:srgbClr val="262626"/>
                </a:solidFill>
                <a:effectLst/>
                <a:latin typeface="Helvetica" pitchFamily="2" charset="0"/>
              </a:rPr>
            </a:br>
            <a:endParaRPr lang="en-US" sz="3700">
              <a:solidFill>
                <a:srgbClr val="262626"/>
              </a:solidFill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xmlns="" id="{23E937B9-07EE-456A-A31C-41A8866E2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AB3B7C31-D25D-13C4-55A2-97A5ACD7D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300" y="1410208"/>
            <a:ext cx="3917543" cy="3858780"/>
          </a:xfrm>
          <a:prstGeom prst="rect">
            <a:avLst/>
          </a:prstGeom>
        </p:spPr>
      </p:pic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xmlns="" id="{FD2308B7-2829-44DD-B213-27EEBDED1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AFFCC4-CE9F-9B4E-5003-44885DA47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Proper alignment or positioning of the patient and the specific muscles and joints to be stretched is necessary for patient comfort and stability during stretching.</a:t>
            </a:r>
          </a:p>
          <a:p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90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D5C73-A43D-9BD4-7129-82E1F9E0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2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</a:t>
            </a:r>
            <a:r>
              <a:rPr lang="en-IN" sz="2600" dirty="0">
                <a:solidFill>
                  <a:srgbClr val="262626"/>
                </a:solidFill>
                <a:effectLst/>
                <a:latin typeface="Helvetica" pitchFamily="2" charset="0"/>
              </a:rPr>
              <a:t/>
            </a:r>
            <a:br>
              <a:rPr lang="en-IN" sz="2600" dirty="0">
                <a:solidFill>
                  <a:srgbClr val="262626"/>
                </a:solidFill>
                <a:effectLst/>
                <a:latin typeface="Helvetica" pitchFamily="2" charset="0"/>
              </a:rPr>
            </a:br>
            <a:endParaRPr lang="en-US" sz="2600" dirty="0">
              <a:solidFill>
                <a:srgbClr val="262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9AA59B-50AF-B2FB-F232-29FAF18C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IN" sz="1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achieve an effective stretch of a specific muscle or muscle group and associated periarticular structures, it is imperative to stabilize (fixate) either the proximal or distal attachment site of the muscle-tendon unit being elongated.</a:t>
            </a:r>
          </a:p>
          <a:p>
            <a:pPr>
              <a:lnSpc>
                <a:spcPct val="90000"/>
              </a:lnSpc>
            </a:pPr>
            <a:r>
              <a:rPr lang="en-IN" sz="1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Either site may be stabilized, but for manual stretching it is common for a therapist to stabilize the proximal attachment and move the distal segment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262626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49112D48-9385-1E2B-B6EC-F2441681B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79" y="609602"/>
            <a:ext cx="6012903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976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84210-8E37-0A26-6A52-01413375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STRETCH</a:t>
            </a:r>
            <a: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  <a:t/>
            </a:r>
            <a:b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DC9A30-0FD6-D658-5F56-8B39656C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(magnitude) of a stretch force is determined by the load placed on soft tissue to elongate it. </a:t>
            </a:r>
          </a:p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general agreement among clinicians and researchers that stretching should be applied at a low intensity by means of a low 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175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1DF55-7713-4703-3EE9-9D761F40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DURATION OF STRETCH</a:t>
            </a:r>
            <a: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  <a:t/>
            </a:r>
            <a:b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03E3AA-FDEC-FBD7-2ADB-3C9AE95D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duration of stretch refers to the period of time a stretch force is applied, and shortened tissues are held in a lengthened position. Duration most often refers to how long a single cycle of stretch is applied. </a:t>
            </a:r>
          </a:p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more than one repetition of stretch (stretch cycle) is carried out during a treatment session (which is most often the case), the cumulative time of all the stretch cycles is also considered an aspect of duration.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0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6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1E5A20-6234-86BA-4463-F10CE057E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64C27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00466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FCF6A-7BD3-400B-DFAE-B5EE5F82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/>
                </a:solidFill>
                <a:effectLst/>
                <a:latin typeface="Helvetica" pitchFamily="2" charset="0"/>
              </a:rPr>
              <a:t>SPEED OF STRETCH</a:t>
            </a:r>
            <a: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  <a:t/>
            </a:r>
            <a:b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98B0F-78A2-C813-F6D8-D62E614A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ensure optimal muscle relaxation and prevent injury to tissues, the speed of stretch should be slow</a:t>
            </a:r>
          </a:p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stretch force should be applied and released gradually.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Ballistic Stretching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High-Velocity Stretching in Conditioning Programs and Advanced-Phase Rehabilitation</a:t>
            </a:r>
          </a:p>
          <a:p>
            <a:endParaRPr lang="en-IN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00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E4A25-6661-61EE-86FD-97B5675C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STRETCH</a:t>
            </a:r>
            <a: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  <a:t/>
            </a:r>
            <a:b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01F95-12E6-422E-34AC-92229486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stretching refers to the number of bouts (sessions) per day or per week a patient carries out a stretching regimen.</a:t>
            </a:r>
          </a:p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recommended frequency of stretching is often based on the underlying cause of impaired mobility, the quality and level of healing of tissues, the chronicity and severity of a contracture, as well as a patient’s age, use of corticosteroids, and previous response to stretching</a:t>
            </a:r>
          </a:p>
          <a:p>
            <a:endParaRPr lang="en-IN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129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2878D-2EF8-4952-E9A9-93F5D66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B750BF-1225-BAEF-3992-0B7570191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therapist must be aware of any breakdown of tissues with repetitive stretch. </a:t>
            </a:r>
          </a:p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fine balance between collagen tissue breakdown and repair is needed to allow an increase in soft tissue lengthening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170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64AE4-7930-29D4-0BD7-755EE5DB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 of Stretch</a:t>
            </a:r>
            <a: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  <a:t/>
            </a:r>
            <a:br>
              <a:rPr lang="en-IN" dirty="0">
                <a:solidFill>
                  <a:srgbClr val="00AFF0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05880-5214-3D41-2218-F68C5F84D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mode of stretch refers to the form of stretch or the manner in which stretching exercises are carried out. </a:t>
            </a:r>
          </a:p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 of stretch can be defined by who or what is applying the stretch force or whether the patient is actively participating in the stretching </a:t>
            </a:r>
            <a:r>
              <a:rPr lang="en-IN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maneuver</a:t>
            </a:r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9243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1970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875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5560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6848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7238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678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BB52F3-9E4B-DEC9-78A1-E3573D6A8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15F2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67973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161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6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4984DA-CAB8-33D5-5CC9-59E2CAD0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633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7516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9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D579BF-9104-F5B0-52A7-251B576F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DD68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7749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EFAE39-04B6-DEB7-CD7A-52B329E9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ACE87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84758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96329C-04FB-50B8-166D-7DFA1BF72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BBC7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8966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8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997617-DE08-431E-8517-FEC2D6AE5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3684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78392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</TotalTime>
  <Words>509</Words>
  <Application>Microsoft Office PowerPoint</Application>
  <PresentationFormat>Custom</PresentationFormat>
  <Paragraphs>40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Organic</vt:lpstr>
      <vt:lpstr>STRETCHING</vt:lpstr>
      <vt:lpstr>DEFINITION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ALIGNMENT </vt:lpstr>
      <vt:lpstr>STABILIZATION </vt:lpstr>
      <vt:lpstr>INTENSITY OF STRETCH </vt:lpstr>
      <vt:lpstr>DURATION OF STRETCH </vt:lpstr>
      <vt:lpstr>SPEED OF STRETCH </vt:lpstr>
      <vt:lpstr>FREQUENCY OF STRETCH </vt:lpstr>
      <vt:lpstr>Slide 32</vt:lpstr>
      <vt:lpstr>Mode of Stretch 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STRETCHING</dc:title>
  <dc:creator>ABHISHEK S MISHRA-183408003</dc:creator>
  <cp:lastModifiedBy>DOSS PARKASH</cp:lastModifiedBy>
  <cp:revision>22</cp:revision>
  <dcterms:created xsi:type="dcterms:W3CDTF">2022-05-04T10:17:12Z</dcterms:created>
  <dcterms:modified xsi:type="dcterms:W3CDTF">2024-07-30T11:34:43Z</dcterms:modified>
</cp:coreProperties>
</file>