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p:restoredTop sz="94713"/>
  </p:normalViewPr>
  <p:slideViewPr>
    <p:cSldViewPr snapToGrid="0" snapToObjects="1">
      <p:cViewPr varScale="1">
        <p:scale>
          <a:sx n="85" d="100"/>
          <a:sy n="85" d="100"/>
        </p:scale>
        <p:origin x="-708"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A8EEC6E-0C39-5E52-6E85-C57AB5C046B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 xmlns:a16="http://schemas.microsoft.com/office/drawing/2014/main" id="{AC42C4DC-E0C9-035B-4C71-1618E81340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 xmlns:a16="http://schemas.microsoft.com/office/drawing/2014/main" id="{8443BC99-7FC0-DC43-B18A-E18A3FEC7B01}"/>
              </a:ext>
            </a:extLst>
          </p:cNvPr>
          <p:cNvSpPr>
            <a:spLocks noGrp="1"/>
          </p:cNvSpPr>
          <p:nvPr>
            <p:ph type="dt" sz="half" idx="10"/>
          </p:nvPr>
        </p:nvSpPr>
        <p:spPr/>
        <p:txBody>
          <a:bodyPr/>
          <a:lstStyle/>
          <a:p>
            <a:fld id="{1FA741F0-F158-C948-808F-633FB3EE0E3A}" type="datetimeFigureOut">
              <a:rPr lang="en-US" smtClean="0"/>
              <a:pPr/>
              <a:t>6/19/2024</a:t>
            </a:fld>
            <a:endParaRPr lang="en-US"/>
          </a:p>
        </p:txBody>
      </p:sp>
      <p:sp>
        <p:nvSpPr>
          <p:cNvPr id="5" name="Footer Placeholder 4">
            <a:extLst>
              <a:ext uri="{FF2B5EF4-FFF2-40B4-BE49-F238E27FC236}">
                <a16:creationId xmlns="" xmlns:a16="http://schemas.microsoft.com/office/drawing/2014/main" id="{9D0F6B3D-927E-5BB2-550D-DC1623C1EC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33A1F76-1B07-45B3-BA07-7360CC9580E2}"/>
              </a:ext>
            </a:extLst>
          </p:cNvPr>
          <p:cNvSpPr>
            <a:spLocks noGrp="1"/>
          </p:cNvSpPr>
          <p:nvPr>
            <p:ph type="sldNum" sz="quarter" idx="12"/>
          </p:nvPr>
        </p:nvSpPr>
        <p:spPr/>
        <p:txBody>
          <a:bodyPr/>
          <a:lstStyle/>
          <a:p>
            <a:fld id="{3C002EED-EF67-8940-8AD8-A1BD22C70987}" type="slidenum">
              <a:rPr lang="en-US" smtClean="0"/>
              <a:pPr/>
              <a:t>‹#›</a:t>
            </a:fld>
            <a:endParaRPr lang="en-US"/>
          </a:p>
        </p:txBody>
      </p:sp>
    </p:spTree>
    <p:extLst>
      <p:ext uri="{BB962C8B-B14F-4D97-AF65-F5344CB8AC3E}">
        <p14:creationId xmlns="" xmlns:p14="http://schemas.microsoft.com/office/powerpoint/2010/main" val="882399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A06F71C-B91E-16DF-C759-D1ADFA08BD0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 xmlns:a16="http://schemas.microsoft.com/office/drawing/2014/main" id="{88B444B7-B4C8-9294-637F-E720EC1DEB0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 xmlns:a16="http://schemas.microsoft.com/office/drawing/2014/main" id="{AFC4A82D-2758-795E-75D5-DECD80230D03}"/>
              </a:ext>
            </a:extLst>
          </p:cNvPr>
          <p:cNvSpPr>
            <a:spLocks noGrp="1"/>
          </p:cNvSpPr>
          <p:nvPr>
            <p:ph type="dt" sz="half" idx="10"/>
          </p:nvPr>
        </p:nvSpPr>
        <p:spPr/>
        <p:txBody>
          <a:bodyPr/>
          <a:lstStyle/>
          <a:p>
            <a:fld id="{1FA741F0-F158-C948-808F-633FB3EE0E3A}" type="datetimeFigureOut">
              <a:rPr lang="en-US" smtClean="0"/>
              <a:pPr/>
              <a:t>6/19/2024</a:t>
            </a:fld>
            <a:endParaRPr lang="en-US"/>
          </a:p>
        </p:txBody>
      </p:sp>
      <p:sp>
        <p:nvSpPr>
          <p:cNvPr id="5" name="Footer Placeholder 4">
            <a:extLst>
              <a:ext uri="{FF2B5EF4-FFF2-40B4-BE49-F238E27FC236}">
                <a16:creationId xmlns="" xmlns:a16="http://schemas.microsoft.com/office/drawing/2014/main" id="{B6B78CC6-398D-A434-9AB6-16895ED602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2B4AA0A-2A19-A8DF-0D0E-D277515E4ECF}"/>
              </a:ext>
            </a:extLst>
          </p:cNvPr>
          <p:cNvSpPr>
            <a:spLocks noGrp="1"/>
          </p:cNvSpPr>
          <p:nvPr>
            <p:ph type="sldNum" sz="quarter" idx="12"/>
          </p:nvPr>
        </p:nvSpPr>
        <p:spPr/>
        <p:txBody>
          <a:bodyPr/>
          <a:lstStyle/>
          <a:p>
            <a:fld id="{3C002EED-EF67-8940-8AD8-A1BD22C70987}" type="slidenum">
              <a:rPr lang="en-US" smtClean="0"/>
              <a:pPr/>
              <a:t>‹#›</a:t>
            </a:fld>
            <a:endParaRPr lang="en-US"/>
          </a:p>
        </p:txBody>
      </p:sp>
    </p:spTree>
    <p:extLst>
      <p:ext uri="{BB962C8B-B14F-4D97-AF65-F5344CB8AC3E}">
        <p14:creationId xmlns="" xmlns:p14="http://schemas.microsoft.com/office/powerpoint/2010/main" val="2129152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FDEE0E79-0616-C7E7-6AE9-75753D1D124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 xmlns:a16="http://schemas.microsoft.com/office/drawing/2014/main" id="{68F67356-860B-92FE-71A4-A9A1A0BB5E7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 xmlns:a16="http://schemas.microsoft.com/office/drawing/2014/main" id="{CD985950-62AF-CDE1-666C-1310803F7835}"/>
              </a:ext>
            </a:extLst>
          </p:cNvPr>
          <p:cNvSpPr>
            <a:spLocks noGrp="1"/>
          </p:cNvSpPr>
          <p:nvPr>
            <p:ph type="dt" sz="half" idx="10"/>
          </p:nvPr>
        </p:nvSpPr>
        <p:spPr/>
        <p:txBody>
          <a:bodyPr/>
          <a:lstStyle/>
          <a:p>
            <a:fld id="{1FA741F0-F158-C948-808F-633FB3EE0E3A}" type="datetimeFigureOut">
              <a:rPr lang="en-US" smtClean="0"/>
              <a:pPr/>
              <a:t>6/19/2024</a:t>
            </a:fld>
            <a:endParaRPr lang="en-US"/>
          </a:p>
        </p:txBody>
      </p:sp>
      <p:sp>
        <p:nvSpPr>
          <p:cNvPr id="5" name="Footer Placeholder 4">
            <a:extLst>
              <a:ext uri="{FF2B5EF4-FFF2-40B4-BE49-F238E27FC236}">
                <a16:creationId xmlns="" xmlns:a16="http://schemas.microsoft.com/office/drawing/2014/main" id="{586090C8-71B8-4862-DFE5-277122B2ED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C6B585E-6855-8C92-CD50-996900122EF9}"/>
              </a:ext>
            </a:extLst>
          </p:cNvPr>
          <p:cNvSpPr>
            <a:spLocks noGrp="1"/>
          </p:cNvSpPr>
          <p:nvPr>
            <p:ph type="sldNum" sz="quarter" idx="12"/>
          </p:nvPr>
        </p:nvSpPr>
        <p:spPr/>
        <p:txBody>
          <a:bodyPr/>
          <a:lstStyle/>
          <a:p>
            <a:fld id="{3C002EED-EF67-8940-8AD8-A1BD22C70987}" type="slidenum">
              <a:rPr lang="en-US" smtClean="0"/>
              <a:pPr/>
              <a:t>‹#›</a:t>
            </a:fld>
            <a:endParaRPr lang="en-US"/>
          </a:p>
        </p:txBody>
      </p:sp>
    </p:spTree>
    <p:extLst>
      <p:ext uri="{BB962C8B-B14F-4D97-AF65-F5344CB8AC3E}">
        <p14:creationId xmlns="" xmlns:p14="http://schemas.microsoft.com/office/powerpoint/2010/main" val="854692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753078-4FBC-E879-540D-4C6C7A0D876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 xmlns:a16="http://schemas.microsoft.com/office/drawing/2014/main" id="{ED1FB668-C460-DB88-E225-E9EE657D3EC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 xmlns:a16="http://schemas.microsoft.com/office/drawing/2014/main" id="{3756D19F-6E5B-D519-60A0-C6EF3D8188EE}"/>
              </a:ext>
            </a:extLst>
          </p:cNvPr>
          <p:cNvSpPr>
            <a:spLocks noGrp="1"/>
          </p:cNvSpPr>
          <p:nvPr>
            <p:ph type="dt" sz="half" idx="10"/>
          </p:nvPr>
        </p:nvSpPr>
        <p:spPr/>
        <p:txBody>
          <a:bodyPr/>
          <a:lstStyle/>
          <a:p>
            <a:fld id="{1FA741F0-F158-C948-808F-633FB3EE0E3A}" type="datetimeFigureOut">
              <a:rPr lang="en-US" smtClean="0"/>
              <a:pPr/>
              <a:t>6/19/2024</a:t>
            </a:fld>
            <a:endParaRPr lang="en-US"/>
          </a:p>
        </p:txBody>
      </p:sp>
      <p:sp>
        <p:nvSpPr>
          <p:cNvPr id="5" name="Footer Placeholder 4">
            <a:extLst>
              <a:ext uri="{FF2B5EF4-FFF2-40B4-BE49-F238E27FC236}">
                <a16:creationId xmlns="" xmlns:a16="http://schemas.microsoft.com/office/drawing/2014/main" id="{02A85B71-C9CB-8693-EC9B-CEB4223EC6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90D7DDC4-B1AD-C12E-0417-154A7C8EA488}"/>
              </a:ext>
            </a:extLst>
          </p:cNvPr>
          <p:cNvSpPr>
            <a:spLocks noGrp="1"/>
          </p:cNvSpPr>
          <p:nvPr>
            <p:ph type="sldNum" sz="quarter" idx="12"/>
          </p:nvPr>
        </p:nvSpPr>
        <p:spPr/>
        <p:txBody>
          <a:bodyPr/>
          <a:lstStyle/>
          <a:p>
            <a:fld id="{3C002EED-EF67-8940-8AD8-A1BD22C70987}" type="slidenum">
              <a:rPr lang="en-US" smtClean="0"/>
              <a:pPr/>
              <a:t>‹#›</a:t>
            </a:fld>
            <a:endParaRPr lang="en-US"/>
          </a:p>
        </p:txBody>
      </p:sp>
    </p:spTree>
    <p:extLst>
      <p:ext uri="{BB962C8B-B14F-4D97-AF65-F5344CB8AC3E}">
        <p14:creationId xmlns="" xmlns:p14="http://schemas.microsoft.com/office/powerpoint/2010/main" val="362261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80B4253-A2C3-C9FE-4A84-CE44AE4DADE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 xmlns:a16="http://schemas.microsoft.com/office/drawing/2014/main" id="{A5081B92-15D2-124C-03D1-864BAF6B01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 xmlns:a16="http://schemas.microsoft.com/office/drawing/2014/main" id="{1873B9A0-AD03-30EE-CBDA-31351CFDC428}"/>
              </a:ext>
            </a:extLst>
          </p:cNvPr>
          <p:cNvSpPr>
            <a:spLocks noGrp="1"/>
          </p:cNvSpPr>
          <p:nvPr>
            <p:ph type="dt" sz="half" idx="10"/>
          </p:nvPr>
        </p:nvSpPr>
        <p:spPr/>
        <p:txBody>
          <a:bodyPr/>
          <a:lstStyle/>
          <a:p>
            <a:fld id="{1FA741F0-F158-C948-808F-633FB3EE0E3A}" type="datetimeFigureOut">
              <a:rPr lang="en-US" smtClean="0"/>
              <a:pPr/>
              <a:t>6/19/2024</a:t>
            </a:fld>
            <a:endParaRPr lang="en-US"/>
          </a:p>
        </p:txBody>
      </p:sp>
      <p:sp>
        <p:nvSpPr>
          <p:cNvPr id="5" name="Footer Placeholder 4">
            <a:extLst>
              <a:ext uri="{FF2B5EF4-FFF2-40B4-BE49-F238E27FC236}">
                <a16:creationId xmlns="" xmlns:a16="http://schemas.microsoft.com/office/drawing/2014/main" id="{3B257BE2-C30C-F7EF-DC1B-12218AAFC0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BDCED96-DDF3-9F1F-977C-47B543068932}"/>
              </a:ext>
            </a:extLst>
          </p:cNvPr>
          <p:cNvSpPr>
            <a:spLocks noGrp="1"/>
          </p:cNvSpPr>
          <p:nvPr>
            <p:ph type="sldNum" sz="quarter" idx="12"/>
          </p:nvPr>
        </p:nvSpPr>
        <p:spPr/>
        <p:txBody>
          <a:bodyPr/>
          <a:lstStyle/>
          <a:p>
            <a:fld id="{3C002EED-EF67-8940-8AD8-A1BD22C70987}" type="slidenum">
              <a:rPr lang="en-US" smtClean="0"/>
              <a:pPr/>
              <a:t>‹#›</a:t>
            </a:fld>
            <a:endParaRPr lang="en-US"/>
          </a:p>
        </p:txBody>
      </p:sp>
    </p:spTree>
    <p:extLst>
      <p:ext uri="{BB962C8B-B14F-4D97-AF65-F5344CB8AC3E}">
        <p14:creationId xmlns="" xmlns:p14="http://schemas.microsoft.com/office/powerpoint/2010/main" val="4004050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55D2FA1-D1D0-E0AB-F9B5-940EF3B318E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 xmlns:a16="http://schemas.microsoft.com/office/drawing/2014/main" id="{826AEC9A-C2F3-7A0D-C887-442F7B218D9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 xmlns:a16="http://schemas.microsoft.com/office/drawing/2014/main" id="{7D5E8C5D-5C05-8530-DF47-1991EC02DAD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 xmlns:a16="http://schemas.microsoft.com/office/drawing/2014/main" id="{5F782C33-16C6-B47A-9582-EF40B976ACD1}"/>
              </a:ext>
            </a:extLst>
          </p:cNvPr>
          <p:cNvSpPr>
            <a:spLocks noGrp="1"/>
          </p:cNvSpPr>
          <p:nvPr>
            <p:ph type="dt" sz="half" idx="10"/>
          </p:nvPr>
        </p:nvSpPr>
        <p:spPr/>
        <p:txBody>
          <a:bodyPr/>
          <a:lstStyle/>
          <a:p>
            <a:fld id="{1FA741F0-F158-C948-808F-633FB3EE0E3A}" type="datetimeFigureOut">
              <a:rPr lang="en-US" smtClean="0"/>
              <a:pPr/>
              <a:t>6/19/2024</a:t>
            </a:fld>
            <a:endParaRPr lang="en-US"/>
          </a:p>
        </p:txBody>
      </p:sp>
      <p:sp>
        <p:nvSpPr>
          <p:cNvPr id="6" name="Footer Placeholder 5">
            <a:extLst>
              <a:ext uri="{FF2B5EF4-FFF2-40B4-BE49-F238E27FC236}">
                <a16:creationId xmlns="" xmlns:a16="http://schemas.microsoft.com/office/drawing/2014/main" id="{D1BCF04B-D955-DAB2-A720-75A07BED2C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8E04AFA9-1896-1799-889E-E5A46F25880E}"/>
              </a:ext>
            </a:extLst>
          </p:cNvPr>
          <p:cNvSpPr>
            <a:spLocks noGrp="1"/>
          </p:cNvSpPr>
          <p:nvPr>
            <p:ph type="sldNum" sz="quarter" idx="12"/>
          </p:nvPr>
        </p:nvSpPr>
        <p:spPr/>
        <p:txBody>
          <a:bodyPr/>
          <a:lstStyle/>
          <a:p>
            <a:fld id="{3C002EED-EF67-8940-8AD8-A1BD22C70987}" type="slidenum">
              <a:rPr lang="en-US" smtClean="0"/>
              <a:pPr/>
              <a:t>‹#›</a:t>
            </a:fld>
            <a:endParaRPr lang="en-US"/>
          </a:p>
        </p:txBody>
      </p:sp>
    </p:spTree>
    <p:extLst>
      <p:ext uri="{BB962C8B-B14F-4D97-AF65-F5344CB8AC3E}">
        <p14:creationId xmlns="" xmlns:p14="http://schemas.microsoft.com/office/powerpoint/2010/main" val="261383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E2638D-4914-029E-0E3C-FE1B5564A15A}"/>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 xmlns:a16="http://schemas.microsoft.com/office/drawing/2014/main" id="{1ADFC1E2-ABD1-7F1D-06EF-83EA47E33E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 xmlns:a16="http://schemas.microsoft.com/office/drawing/2014/main" id="{FB0BC544-1BA9-1D83-5FFF-ECD615ACCF4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 xmlns:a16="http://schemas.microsoft.com/office/drawing/2014/main" id="{87517DE5-2CD1-D0C9-97D5-77CB726DB2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 xmlns:a16="http://schemas.microsoft.com/office/drawing/2014/main" id="{CBEA7622-0F3F-63E3-159F-B978477E26E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 xmlns:a16="http://schemas.microsoft.com/office/drawing/2014/main" id="{4B599CF3-DACF-D206-C841-28CE6E120170}"/>
              </a:ext>
            </a:extLst>
          </p:cNvPr>
          <p:cNvSpPr>
            <a:spLocks noGrp="1"/>
          </p:cNvSpPr>
          <p:nvPr>
            <p:ph type="dt" sz="half" idx="10"/>
          </p:nvPr>
        </p:nvSpPr>
        <p:spPr/>
        <p:txBody>
          <a:bodyPr/>
          <a:lstStyle/>
          <a:p>
            <a:fld id="{1FA741F0-F158-C948-808F-633FB3EE0E3A}" type="datetimeFigureOut">
              <a:rPr lang="en-US" smtClean="0"/>
              <a:pPr/>
              <a:t>6/19/2024</a:t>
            </a:fld>
            <a:endParaRPr lang="en-US"/>
          </a:p>
        </p:txBody>
      </p:sp>
      <p:sp>
        <p:nvSpPr>
          <p:cNvPr id="8" name="Footer Placeholder 7">
            <a:extLst>
              <a:ext uri="{FF2B5EF4-FFF2-40B4-BE49-F238E27FC236}">
                <a16:creationId xmlns="" xmlns:a16="http://schemas.microsoft.com/office/drawing/2014/main" id="{DD0A5758-F122-4857-CC43-8E9E8CFE00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0A1EF714-188B-E13B-9C0B-FD83E32441B6}"/>
              </a:ext>
            </a:extLst>
          </p:cNvPr>
          <p:cNvSpPr>
            <a:spLocks noGrp="1"/>
          </p:cNvSpPr>
          <p:nvPr>
            <p:ph type="sldNum" sz="quarter" idx="12"/>
          </p:nvPr>
        </p:nvSpPr>
        <p:spPr/>
        <p:txBody>
          <a:bodyPr/>
          <a:lstStyle/>
          <a:p>
            <a:fld id="{3C002EED-EF67-8940-8AD8-A1BD22C70987}" type="slidenum">
              <a:rPr lang="en-US" smtClean="0"/>
              <a:pPr/>
              <a:t>‹#›</a:t>
            </a:fld>
            <a:endParaRPr lang="en-US"/>
          </a:p>
        </p:txBody>
      </p:sp>
    </p:spTree>
    <p:extLst>
      <p:ext uri="{BB962C8B-B14F-4D97-AF65-F5344CB8AC3E}">
        <p14:creationId xmlns="" xmlns:p14="http://schemas.microsoft.com/office/powerpoint/2010/main" val="561607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665CA-12FD-32FE-5E1B-3C27462B7D40}"/>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 xmlns:a16="http://schemas.microsoft.com/office/drawing/2014/main" id="{D5530BA3-126B-C7AC-F186-216DCB8768BB}"/>
              </a:ext>
            </a:extLst>
          </p:cNvPr>
          <p:cNvSpPr>
            <a:spLocks noGrp="1"/>
          </p:cNvSpPr>
          <p:nvPr>
            <p:ph type="dt" sz="half" idx="10"/>
          </p:nvPr>
        </p:nvSpPr>
        <p:spPr/>
        <p:txBody>
          <a:bodyPr/>
          <a:lstStyle/>
          <a:p>
            <a:fld id="{1FA741F0-F158-C948-808F-633FB3EE0E3A}" type="datetimeFigureOut">
              <a:rPr lang="en-US" smtClean="0"/>
              <a:pPr/>
              <a:t>6/19/2024</a:t>
            </a:fld>
            <a:endParaRPr lang="en-US"/>
          </a:p>
        </p:txBody>
      </p:sp>
      <p:sp>
        <p:nvSpPr>
          <p:cNvPr id="4" name="Footer Placeholder 3">
            <a:extLst>
              <a:ext uri="{FF2B5EF4-FFF2-40B4-BE49-F238E27FC236}">
                <a16:creationId xmlns="" xmlns:a16="http://schemas.microsoft.com/office/drawing/2014/main" id="{5499D73C-D827-7886-D0C8-CDEC796CE9C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100504ED-26E2-378A-3686-6FDB004A8738}"/>
              </a:ext>
            </a:extLst>
          </p:cNvPr>
          <p:cNvSpPr>
            <a:spLocks noGrp="1"/>
          </p:cNvSpPr>
          <p:nvPr>
            <p:ph type="sldNum" sz="quarter" idx="12"/>
          </p:nvPr>
        </p:nvSpPr>
        <p:spPr/>
        <p:txBody>
          <a:bodyPr/>
          <a:lstStyle/>
          <a:p>
            <a:fld id="{3C002EED-EF67-8940-8AD8-A1BD22C70987}" type="slidenum">
              <a:rPr lang="en-US" smtClean="0"/>
              <a:pPr/>
              <a:t>‹#›</a:t>
            </a:fld>
            <a:endParaRPr lang="en-US"/>
          </a:p>
        </p:txBody>
      </p:sp>
    </p:spTree>
    <p:extLst>
      <p:ext uri="{BB962C8B-B14F-4D97-AF65-F5344CB8AC3E}">
        <p14:creationId xmlns="" xmlns:p14="http://schemas.microsoft.com/office/powerpoint/2010/main" val="1372592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51688770-4489-AE91-D164-4F553583C26B}"/>
              </a:ext>
            </a:extLst>
          </p:cNvPr>
          <p:cNvSpPr>
            <a:spLocks noGrp="1"/>
          </p:cNvSpPr>
          <p:nvPr>
            <p:ph type="dt" sz="half" idx="10"/>
          </p:nvPr>
        </p:nvSpPr>
        <p:spPr/>
        <p:txBody>
          <a:bodyPr/>
          <a:lstStyle/>
          <a:p>
            <a:fld id="{1FA741F0-F158-C948-808F-633FB3EE0E3A}" type="datetimeFigureOut">
              <a:rPr lang="en-US" smtClean="0"/>
              <a:pPr/>
              <a:t>6/19/2024</a:t>
            </a:fld>
            <a:endParaRPr lang="en-US"/>
          </a:p>
        </p:txBody>
      </p:sp>
      <p:sp>
        <p:nvSpPr>
          <p:cNvPr id="3" name="Footer Placeholder 2">
            <a:extLst>
              <a:ext uri="{FF2B5EF4-FFF2-40B4-BE49-F238E27FC236}">
                <a16:creationId xmlns="" xmlns:a16="http://schemas.microsoft.com/office/drawing/2014/main" id="{30CEF956-CD5A-CB77-0C86-EC969B1F5C6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99AAFB22-EED7-8F8B-50D9-8486AF9E61EC}"/>
              </a:ext>
            </a:extLst>
          </p:cNvPr>
          <p:cNvSpPr>
            <a:spLocks noGrp="1"/>
          </p:cNvSpPr>
          <p:nvPr>
            <p:ph type="sldNum" sz="quarter" idx="12"/>
          </p:nvPr>
        </p:nvSpPr>
        <p:spPr/>
        <p:txBody>
          <a:bodyPr/>
          <a:lstStyle/>
          <a:p>
            <a:fld id="{3C002EED-EF67-8940-8AD8-A1BD22C70987}" type="slidenum">
              <a:rPr lang="en-US" smtClean="0"/>
              <a:pPr/>
              <a:t>‹#›</a:t>
            </a:fld>
            <a:endParaRPr lang="en-US"/>
          </a:p>
        </p:txBody>
      </p:sp>
    </p:spTree>
    <p:extLst>
      <p:ext uri="{BB962C8B-B14F-4D97-AF65-F5344CB8AC3E}">
        <p14:creationId xmlns="" xmlns:p14="http://schemas.microsoft.com/office/powerpoint/2010/main" val="563540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84B195-096E-719C-A1BC-69F59BDE091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 xmlns:a16="http://schemas.microsoft.com/office/drawing/2014/main" id="{BFC22820-9E5B-41CB-DDB4-FAB669CF09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 xmlns:a16="http://schemas.microsoft.com/office/drawing/2014/main" id="{4A0C9D0B-F1A3-D5AE-E20D-AACCEA8E13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 xmlns:a16="http://schemas.microsoft.com/office/drawing/2014/main" id="{C26DEB1E-73D8-CBC4-4474-CE10A86AA3B8}"/>
              </a:ext>
            </a:extLst>
          </p:cNvPr>
          <p:cNvSpPr>
            <a:spLocks noGrp="1"/>
          </p:cNvSpPr>
          <p:nvPr>
            <p:ph type="dt" sz="half" idx="10"/>
          </p:nvPr>
        </p:nvSpPr>
        <p:spPr/>
        <p:txBody>
          <a:bodyPr/>
          <a:lstStyle/>
          <a:p>
            <a:fld id="{1FA741F0-F158-C948-808F-633FB3EE0E3A}" type="datetimeFigureOut">
              <a:rPr lang="en-US" smtClean="0"/>
              <a:pPr/>
              <a:t>6/19/2024</a:t>
            </a:fld>
            <a:endParaRPr lang="en-US"/>
          </a:p>
        </p:txBody>
      </p:sp>
      <p:sp>
        <p:nvSpPr>
          <p:cNvPr id="6" name="Footer Placeholder 5">
            <a:extLst>
              <a:ext uri="{FF2B5EF4-FFF2-40B4-BE49-F238E27FC236}">
                <a16:creationId xmlns="" xmlns:a16="http://schemas.microsoft.com/office/drawing/2014/main" id="{9D99BF20-E384-37F8-E4E8-AA010B0A46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1D7EE2FF-5B84-3F77-15DD-76423FCDA17A}"/>
              </a:ext>
            </a:extLst>
          </p:cNvPr>
          <p:cNvSpPr>
            <a:spLocks noGrp="1"/>
          </p:cNvSpPr>
          <p:nvPr>
            <p:ph type="sldNum" sz="quarter" idx="12"/>
          </p:nvPr>
        </p:nvSpPr>
        <p:spPr/>
        <p:txBody>
          <a:bodyPr/>
          <a:lstStyle/>
          <a:p>
            <a:fld id="{3C002EED-EF67-8940-8AD8-A1BD22C70987}" type="slidenum">
              <a:rPr lang="en-US" smtClean="0"/>
              <a:pPr/>
              <a:t>‹#›</a:t>
            </a:fld>
            <a:endParaRPr lang="en-US"/>
          </a:p>
        </p:txBody>
      </p:sp>
    </p:spTree>
    <p:extLst>
      <p:ext uri="{BB962C8B-B14F-4D97-AF65-F5344CB8AC3E}">
        <p14:creationId xmlns="" xmlns:p14="http://schemas.microsoft.com/office/powerpoint/2010/main" val="992935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ADCFE80-41F9-86DB-77F4-9A17C837961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 xmlns:a16="http://schemas.microsoft.com/office/drawing/2014/main" id="{FCBFFB31-021C-5C24-08A4-F694F477C5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7D203C3D-81B5-460F-3471-323348C8AC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 xmlns:a16="http://schemas.microsoft.com/office/drawing/2014/main" id="{492D57BB-5245-9B92-D63D-23F2A961E077}"/>
              </a:ext>
            </a:extLst>
          </p:cNvPr>
          <p:cNvSpPr>
            <a:spLocks noGrp="1"/>
          </p:cNvSpPr>
          <p:nvPr>
            <p:ph type="dt" sz="half" idx="10"/>
          </p:nvPr>
        </p:nvSpPr>
        <p:spPr/>
        <p:txBody>
          <a:bodyPr/>
          <a:lstStyle/>
          <a:p>
            <a:fld id="{1FA741F0-F158-C948-808F-633FB3EE0E3A}" type="datetimeFigureOut">
              <a:rPr lang="en-US" smtClean="0"/>
              <a:pPr/>
              <a:t>6/19/2024</a:t>
            </a:fld>
            <a:endParaRPr lang="en-US"/>
          </a:p>
        </p:txBody>
      </p:sp>
      <p:sp>
        <p:nvSpPr>
          <p:cNvPr id="6" name="Footer Placeholder 5">
            <a:extLst>
              <a:ext uri="{FF2B5EF4-FFF2-40B4-BE49-F238E27FC236}">
                <a16:creationId xmlns="" xmlns:a16="http://schemas.microsoft.com/office/drawing/2014/main" id="{69A64A67-13FA-B317-65A5-9881D0081D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14D5B750-3363-07DE-2402-95299B29790D}"/>
              </a:ext>
            </a:extLst>
          </p:cNvPr>
          <p:cNvSpPr>
            <a:spLocks noGrp="1"/>
          </p:cNvSpPr>
          <p:nvPr>
            <p:ph type="sldNum" sz="quarter" idx="12"/>
          </p:nvPr>
        </p:nvSpPr>
        <p:spPr/>
        <p:txBody>
          <a:bodyPr/>
          <a:lstStyle/>
          <a:p>
            <a:fld id="{3C002EED-EF67-8940-8AD8-A1BD22C70987}" type="slidenum">
              <a:rPr lang="en-US" smtClean="0"/>
              <a:pPr/>
              <a:t>‹#›</a:t>
            </a:fld>
            <a:endParaRPr lang="en-US"/>
          </a:p>
        </p:txBody>
      </p:sp>
    </p:spTree>
    <p:extLst>
      <p:ext uri="{BB962C8B-B14F-4D97-AF65-F5344CB8AC3E}">
        <p14:creationId xmlns="" xmlns:p14="http://schemas.microsoft.com/office/powerpoint/2010/main" val="3318816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EC0CDBFB-4350-8F23-385D-75AE1CDAA7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 xmlns:a16="http://schemas.microsoft.com/office/drawing/2014/main" id="{3F711046-943C-2B77-17FF-C676507AB5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 xmlns:a16="http://schemas.microsoft.com/office/drawing/2014/main" id="{B6577437-0FD3-4676-CC07-A520352923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A741F0-F158-C948-808F-633FB3EE0E3A}" type="datetimeFigureOut">
              <a:rPr lang="en-US" smtClean="0"/>
              <a:pPr/>
              <a:t>6/19/2024</a:t>
            </a:fld>
            <a:endParaRPr lang="en-US"/>
          </a:p>
        </p:txBody>
      </p:sp>
      <p:sp>
        <p:nvSpPr>
          <p:cNvPr id="5" name="Footer Placeholder 4">
            <a:extLst>
              <a:ext uri="{FF2B5EF4-FFF2-40B4-BE49-F238E27FC236}">
                <a16:creationId xmlns="" xmlns:a16="http://schemas.microsoft.com/office/drawing/2014/main" id="{0B1EFC7F-7E11-FFF6-6652-36947E6502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FE996497-8187-C095-8564-6FB1D7ED23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002EED-EF67-8940-8AD8-A1BD22C70987}" type="slidenum">
              <a:rPr lang="en-US" smtClean="0"/>
              <a:pPr/>
              <a:t>‹#›</a:t>
            </a:fld>
            <a:endParaRPr lang="en-US"/>
          </a:p>
        </p:txBody>
      </p:sp>
    </p:spTree>
    <p:extLst>
      <p:ext uri="{BB962C8B-B14F-4D97-AF65-F5344CB8AC3E}">
        <p14:creationId xmlns="" xmlns:p14="http://schemas.microsoft.com/office/powerpoint/2010/main" val="2023224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1B5856C-B5AD-8C35-C7BC-24E7B704CF7A}"/>
              </a:ext>
            </a:extLst>
          </p:cNvPr>
          <p:cNvSpPr>
            <a:spLocks noGrp="1"/>
          </p:cNvSpPr>
          <p:nvPr>
            <p:ph type="ctrTitle"/>
          </p:nvPr>
        </p:nvSpPr>
        <p:spPr/>
        <p:txBody>
          <a:bodyPr/>
          <a:lstStyle/>
          <a:p>
            <a:r>
              <a:rPr lang="en-US" dirty="0"/>
              <a:t>ASIA</a:t>
            </a:r>
          </a:p>
        </p:txBody>
      </p:sp>
      <p:sp>
        <p:nvSpPr>
          <p:cNvPr id="3" name="Subtitle 2">
            <a:extLst>
              <a:ext uri="{FF2B5EF4-FFF2-40B4-BE49-F238E27FC236}">
                <a16:creationId xmlns="" xmlns:a16="http://schemas.microsoft.com/office/drawing/2014/main" id="{F8434FD8-B2DB-5469-2505-8D267296D8EB}"/>
              </a:ext>
            </a:extLst>
          </p:cNvPr>
          <p:cNvSpPr>
            <a:spLocks noGrp="1"/>
          </p:cNvSpPr>
          <p:nvPr>
            <p:ph type="subTitle" idx="1"/>
          </p:nvPr>
        </p:nvSpPr>
        <p:spPr>
          <a:xfrm>
            <a:off x="1524000" y="4429919"/>
            <a:ext cx="9144000" cy="1655762"/>
          </a:xfrm>
        </p:spPr>
        <p:txBody>
          <a:bodyPr>
            <a:normAutofit lnSpcReduction="10000"/>
          </a:bodyPr>
          <a:lstStyle/>
          <a:p>
            <a:r>
              <a:rPr lang="en-US" dirty="0" smtClean="0"/>
              <a:t>Dr. </a:t>
            </a:r>
            <a:r>
              <a:rPr lang="en-US" dirty="0" err="1" smtClean="0"/>
              <a:t>Preeti</a:t>
            </a:r>
            <a:r>
              <a:rPr lang="en-US" dirty="0" smtClean="0"/>
              <a:t> </a:t>
            </a:r>
            <a:r>
              <a:rPr lang="en-US" dirty="0" err="1" smtClean="0"/>
              <a:t>Ganachari</a:t>
            </a:r>
            <a:endParaRPr lang="en-US" dirty="0" smtClean="0"/>
          </a:p>
          <a:p>
            <a:r>
              <a:rPr lang="en-US" dirty="0" smtClean="0"/>
              <a:t>Dept. Of </a:t>
            </a:r>
            <a:r>
              <a:rPr lang="en-IN" dirty="0" err="1" smtClean="0"/>
              <a:t>Neurophysiotherapy</a:t>
            </a:r>
            <a:endParaRPr lang="en-IN" dirty="0" smtClean="0"/>
          </a:p>
          <a:p>
            <a:r>
              <a:rPr lang="en-IN" dirty="0" err="1" smtClean="0"/>
              <a:t>Mgm</a:t>
            </a:r>
            <a:r>
              <a:rPr lang="en-IN" dirty="0" smtClean="0"/>
              <a:t> Institute Of </a:t>
            </a:r>
            <a:r>
              <a:rPr lang="en-IN" dirty="0" smtClean="0"/>
              <a:t>Physiotherapy</a:t>
            </a:r>
          </a:p>
          <a:p>
            <a:r>
              <a:rPr lang="en-IN" dirty="0" smtClean="0"/>
              <a:t>Chh. Sambhajinagar</a:t>
            </a:r>
            <a:endParaRPr lang="en-US" dirty="0" smtClean="0"/>
          </a:p>
          <a:p>
            <a:endParaRPr lang="en-US" dirty="0"/>
          </a:p>
        </p:txBody>
      </p:sp>
    </p:spTree>
    <p:extLst>
      <p:ext uri="{BB962C8B-B14F-4D97-AF65-F5344CB8AC3E}">
        <p14:creationId xmlns="" xmlns:p14="http://schemas.microsoft.com/office/powerpoint/2010/main" val="2553610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Scoring</a:t>
            </a:r>
          </a:p>
        </p:txBody>
      </p:sp>
      <p:sp>
        <p:nvSpPr>
          <p:cNvPr id="3" name="Content Placeholder 2"/>
          <p:cNvSpPr>
            <a:spLocks noGrp="1"/>
          </p:cNvSpPr>
          <p:nvPr>
            <p:ph idx="1"/>
          </p:nvPr>
        </p:nvSpPr>
        <p:spPr/>
        <p:txBody>
          <a:bodyPr/>
          <a:lstStyle/>
          <a:p>
            <a:r>
              <a:rPr lang="en-IN" dirty="0"/>
              <a:t>A Six point scale is used for scoring:</a:t>
            </a:r>
          </a:p>
          <a:p>
            <a:r>
              <a:rPr lang="en-IN" dirty="0"/>
              <a:t>0= Total Paralysis</a:t>
            </a:r>
          </a:p>
          <a:p>
            <a:r>
              <a:rPr lang="en-IN" dirty="0"/>
              <a:t>1= Palpable or Visible Contraction</a:t>
            </a:r>
          </a:p>
          <a:p>
            <a:r>
              <a:rPr lang="en-IN" dirty="0"/>
              <a:t>2= Active Movement, Full Range of Motion with Gravity Eliminated</a:t>
            </a:r>
          </a:p>
          <a:p>
            <a:r>
              <a:rPr lang="en-IN" dirty="0"/>
              <a:t>3= Active Movement, Full Range of Motion Against Gravity</a:t>
            </a:r>
          </a:p>
          <a:p>
            <a:r>
              <a:rPr lang="en-IN" dirty="0"/>
              <a:t>4= Active Movement, Full Range of Movement against Gravity and Moderate Resistance </a:t>
            </a:r>
          </a:p>
          <a:p>
            <a:r>
              <a:rPr lang="en-IN" dirty="0"/>
              <a:t>5= Normal Active Movement, Full Range of Motion Against Gravity and Full Resistance</a:t>
            </a:r>
          </a:p>
          <a:p>
            <a:endParaRPr lang="en-IN" dirty="0"/>
          </a:p>
        </p:txBody>
      </p:sp>
    </p:spTree>
    <p:extLst>
      <p:ext uri="{BB962C8B-B14F-4D97-AF65-F5344CB8AC3E}">
        <p14:creationId xmlns="" xmlns:p14="http://schemas.microsoft.com/office/powerpoint/2010/main" val="584816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Voluntary Anal Contraction </a:t>
            </a:r>
          </a:p>
        </p:txBody>
      </p:sp>
      <p:sp>
        <p:nvSpPr>
          <p:cNvPr id="3" name="Content Placeholder 2"/>
          <p:cNvSpPr>
            <a:spLocks noGrp="1"/>
          </p:cNvSpPr>
          <p:nvPr>
            <p:ph idx="1"/>
          </p:nvPr>
        </p:nvSpPr>
        <p:spPr>
          <a:xfrm>
            <a:off x="838200" y="1825625"/>
            <a:ext cx="10515600" cy="4800258"/>
          </a:xfrm>
        </p:spPr>
        <p:txBody>
          <a:bodyPr>
            <a:normAutofit/>
          </a:bodyPr>
          <a:lstStyle/>
          <a:p>
            <a:pPr>
              <a:lnSpc>
                <a:spcPct val="150000"/>
              </a:lnSpc>
            </a:pPr>
            <a:r>
              <a:rPr lang="en-IN" dirty="0"/>
              <a:t>The External Anal Sphincter, should be tested on the basis of reproducible voluntary contractions around the examiner's gloved and lubricated index finger, by instructing the patient to “squeeze the finger as if to hold back a bowel movement". </a:t>
            </a:r>
          </a:p>
          <a:p>
            <a:pPr>
              <a:lnSpc>
                <a:spcPct val="150000"/>
              </a:lnSpc>
            </a:pPr>
            <a:r>
              <a:rPr lang="en-IN" dirty="0"/>
              <a:t>A contraction is graded as Absent or Present. A voluntary anal contraction during this part of the exam signifies that the patient has a Motor Incomplete injury.</a:t>
            </a:r>
          </a:p>
        </p:txBody>
      </p:sp>
    </p:spTree>
    <p:extLst>
      <p:ext uri="{BB962C8B-B14F-4D97-AF65-F5344CB8AC3E}">
        <p14:creationId xmlns="" xmlns:p14="http://schemas.microsoft.com/office/powerpoint/2010/main" val="2826468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Motor Level</a:t>
            </a:r>
          </a:p>
        </p:txBody>
      </p:sp>
      <p:sp>
        <p:nvSpPr>
          <p:cNvPr id="3" name="Content Placeholder 2"/>
          <p:cNvSpPr>
            <a:spLocks noGrp="1"/>
          </p:cNvSpPr>
          <p:nvPr>
            <p:ph idx="1"/>
          </p:nvPr>
        </p:nvSpPr>
        <p:spPr>
          <a:xfrm>
            <a:off x="838200" y="1825624"/>
            <a:ext cx="10515600" cy="5032375"/>
          </a:xfrm>
        </p:spPr>
        <p:txBody>
          <a:bodyPr/>
          <a:lstStyle/>
          <a:p>
            <a:pPr>
              <a:lnSpc>
                <a:spcPct val="150000"/>
              </a:lnSpc>
            </a:pPr>
            <a:r>
              <a:rPr lang="en-IN" dirty="0"/>
              <a:t>The Motor Level is defined by the lowest key muscle function that has a grade of at least 3</a:t>
            </a:r>
          </a:p>
          <a:p>
            <a:pPr>
              <a:lnSpc>
                <a:spcPct val="150000"/>
              </a:lnSpc>
            </a:pPr>
            <a:r>
              <a:rPr lang="en-IN" dirty="0"/>
              <a:t>It may be different for the right and left side</a:t>
            </a:r>
          </a:p>
          <a:p>
            <a:pPr>
              <a:lnSpc>
                <a:spcPct val="150000"/>
              </a:lnSpc>
            </a:pPr>
            <a:r>
              <a:rPr lang="en-IN" dirty="0"/>
              <a:t>In regions where there is no myotome that are clinically testable i.e., C1 to C4, T2 to L1, and S2 to S5, the Motor Level is presumed to be the same as the Sensory Level, if testable motor function above that level is also normal.</a:t>
            </a:r>
          </a:p>
          <a:p>
            <a:pPr>
              <a:lnSpc>
                <a:spcPct val="150000"/>
              </a:lnSpc>
            </a:pPr>
            <a:endParaRPr lang="en-IN" dirty="0"/>
          </a:p>
        </p:txBody>
      </p:sp>
    </p:spTree>
    <p:extLst>
      <p:ext uri="{BB962C8B-B14F-4D97-AF65-F5344CB8AC3E}">
        <p14:creationId xmlns="" xmlns:p14="http://schemas.microsoft.com/office/powerpoint/2010/main" val="3336107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97156"/>
            <a:ext cx="10515600" cy="5032375"/>
          </a:xfrm>
        </p:spPr>
        <p:txBody>
          <a:bodyPr>
            <a:normAutofit/>
          </a:bodyPr>
          <a:lstStyle/>
          <a:p>
            <a:pPr>
              <a:lnSpc>
                <a:spcPct val="150000"/>
              </a:lnSpc>
            </a:pPr>
            <a:r>
              <a:rPr lang="en-IN" i="1" dirty="0"/>
              <a:t>Example 1:</a:t>
            </a:r>
            <a:endParaRPr lang="en-IN" dirty="0"/>
          </a:p>
          <a:p>
            <a:pPr>
              <a:lnSpc>
                <a:spcPct val="150000"/>
              </a:lnSpc>
            </a:pPr>
            <a:r>
              <a:rPr lang="en-IN" dirty="0"/>
              <a:t>If the sensory level is C4, and there is no C5 motor function strength (or strength graded &lt;3), the motor level is C4.</a:t>
            </a:r>
          </a:p>
          <a:p>
            <a:pPr>
              <a:lnSpc>
                <a:spcPct val="150000"/>
              </a:lnSpc>
            </a:pPr>
            <a:r>
              <a:rPr lang="en-IN" i="1" dirty="0"/>
              <a:t>Example 2:</a:t>
            </a:r>
            <a:endParaRPr lang="en-IN" dirty="0"/>
          </a:p>
          <a:p>
            <a:pPr>
              <a:lnSpc>
                <a:spcPct val="150000"/>
              </a:lnSpc>
            </a:pPr>
            <a:r>
              <a:rPr lang="en-IN" dirty="0"/>
              <a:t>If the sensory level is C4, with C5 key muscle function strength graded as 4, the motor level would be C5 because the strength at C5 is at least 3 with the “muscle function” above considered normal</a:t>
            </a:r>
          </a:p>
          <a:p>
            <a:pPr>
              <a:lnSpc>
                <a:spcPct val="150000"/>
              </a:lnSpc>
            </a:pPr>
            <a:endParaRPr lang="en-IN" dirty="0"/>
          </a:p>
          <a:p>
            <a:pPr>
              <a:lnSpc>
                <a:spcPct val="150000"/>
              </a:lnSpc>
            </a:pPr>
            <a:endParaRPr lang="en-IN" dirty="0"/>
          </a:p>
        </p:txBody>
      </p:sp>
    </p:spTree>
    <p:extLst>
      <p:ext uri="{BB962C8B-B14F-4D97-AF65-F5344CB8AC3E}">
        <p14:creationId xmlns="" xmlns:p14="http://schemas.microsoft.com/office/powerpoint/2010/main" val="3674926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Determination of Neurological Level of Injury</a:t>
            </a:r>
          </a:p>
        </p:txBody>
      </p:sp>
      <p:sp>
        <p:nvSpPr>
          <p:cNvPr id="3" name="Content Placeholder 2"/>
          <p:cNvSpPr>
            <a:spLocks noGrp="1"/>
          </p:cNvSpPr>
          <p:nvPr>
            <p:ph idx="1"/>
          </p:nvPr>
        </p:nvSpPr>
        <p:spPr>
          <a:xfrm>
            <a:off x="838200" y="1491174"/>
            <a:ext cx="10515600" cy="5366825"/>
          </a:xfrm>
        </p:spPr>
        <p:txBody>
          <a:bodyPr/>
          <a:lstStyle/>
          <a:p>
            <a:pPr>
              <a:lnSpc>
                <a:spcPct val="150000"/>
              </a:lnSpc>
            </a:pPr>
            <a:r>
              <a:rPr lang="en-IN" dirty="0"/>
              <a:t>The Neurological Level of Injury is determined by identifying the most caudal segment of the cord with intact sensation and antigravity muscle function strength (Grade 3 or more) on both sides of the body</a:t>
            </a:r>
          </a:p>
          <a:p>
            <a:pPr>
              <a:lnSpc>
                <a:spcPct val="150000"/>
              </a:lnSpc>
            </a:pPr>
            <a:r>
              <a:rPr lang="en-IN" dirty="0"/>
              <a:t>Sensory Level refers to the most caudal, intact dermatome for both light touch and pin-prick sensation (Score = 2).</a:t>
            </a:r>
          </a:p>
          <a:p>
            <a:pPr>
              <a:lnSpc>
                <a:spcPct val="150000"/>
              </a:lnSpc>
            </a:pPr>
            <a:r>
              <a:rPr lang="en-IN" dirty="0"/>
              <a:t>Motor Level refers to the most caudal myotome with a key muscle function of at least Grade 3 on Motor Examination.</a:t>
            </a:r>
          </a:p>
          <a:p>
            <a:pPr>
              <a:lnSpc>
                <a:spcPct val="150000"/>
              </a:lnSpc>
            </a:pPr>
            <a:endParaRPr lang="en-IN" dirty="0"/>
          </a:p>
        </p:txBody>
      </p:sp>
    </p:spTree>
    <p:extLst>
      <p:ext uri="{BB962C8B-B14F-4D97-AF65-F5344CB8AC3E}">
        <p14:creationId xmlns="" xmlns:p14="http://schemas.microsoft.com/office/powerpoint/2010/main" val="3929262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ASIA Impairment Scale (AIS)</a:t>
            </a:r>
          </a:p>
        </p:txBody>
      </p:sp>
      <p:sp>
        <p:nvSpPr>
          <p:cNvPr id="3" name="Content Placeholder 2"/>
          <p:cNvSpPr>
            <a:spLocks noGrp="1"/>
          </p:cNvSpPr>
          <p:nvPr>
            <p:ph idx="1"/>
          </p:nvPr>
        </p:nvSpPr>
        <p:spPr/>
        <p:txBody>
          <a:bodyPr/>
          <a:lstStyle/>
          <a:p>
            <a:pPr>
              <a:lnSpc>
                <a:spcPct val="150000"/>
              </a:lnSpc>
            </a:pPr>
            <a:r>
              <a:rPr lang="en-IN" dirty="0"/>
              <a:t>Spinal Cord Injuries are classified in general terms of being neurologically “Complete” or “Incomplete” based upon Sacral Sparing, which refers to the presence of Sensory or Motor Function in the most Caudal Sacral Segments i.e. preservation of light touch or pin prick sensation at S4-5 Dermatome, Deep Anal Pressure or Voluntary Anal Sphincter Contraction.</a:t>
            </a:r>
          </a:p>
        </p:txBody>
      </p:sp>
    </p:spTree>
    <p:extLst>
      <p:ext uri="{BB962C8B-B14F-4D97-AF65-F5344CB8AC3E}">
        <p14:creationId xmlns="" xmlns:p14="http://schemas.microsoft.com/office/powerpoint/2010/main" val="4187916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54380"/>
            <a:ext cx="10515600" cy="5422583"/>
          </a:xfrm>
        </p:spPr>
        <p:txBody>
          <a:bodyPr/>
          <a:lstStyle/>
          <a:p>
            <a:pPr>
              <a:lnSpc>
                <a:spcPct val="150000"/>
              </a:lnSpc>
            </a:pPr>
            <a:r>
              <a:rPr lang="en-IN" b="1" dirty="0"/>
              <a:t>Complete Injury:</a:t>
            </a:r>
            <a:r>
              <a:rPr lang="en-IN" dirty="0"/>
              <a:t> Absence of Sacral Sparing i.e. No Sensory and Motor Function at S4-5</a:t>
            </a:r>
          </a:p>
          <a:p>
            <a:pPr>
              <a:lnSpc>
                <a:spcPct val="150000"/>
              </a:lnSpc>
            </a:pPr>
            <a:r>
              <a:rPr lang="en-IN" b="1" dirty="0"/>
              <a:t>Incomplete Injury:</a:t>
            </a:r>
            <a:r>
              <a:rPr lang="en-IN" dirty="0"/>
              <a:t> Presence of Sacral Sparing i.e. Partial preservation of Sensory and/or Motor Function at S4-5</a:t>
            </a:r>
          </a:p>
          <a:p>
            <a:pPr>
              <a:lnSpc>
                <a:spcPct val="150000"/>
              </a:lnSpc>
            </a:pPr>
            <a:r>
              <a:rPr lang="en-IN" b="1" dirty="0"/>
              <a:t>Sensory Incomplete:</a:t>
            </a:r>
            <a:r>
              <a:rPr lang="en-IN" dirty="0"/>
              <a:t> Sacral Sparing of Sensory Function</a:t>
            </a:r>
          </a:p>
          <a:p>
            <a:pPr>
              <a:lnSpc>
                <a:spcPct val="150000"/>
              </a:lnSpc>
            </a:pPr>
            <a:r>
              <a:rPr lang="en-IN" b="1" dirty="0"/>
              <a:t>Motor Incomplete:</a:t>
            </a:r>
            <a:r>
              <a:rPr lang="en-IN" dirty="0"/>
              <a:t> Sacral Sparing of Motor Function or Sacral Sparing of Sensory and Motor Function more than 3 Levels below Injury</a:t>
            </a:r>
          </a:p>
        </p:txBody>
      </p:sp>
    </p:spTree>
    <p:extLst>
      <p:ext uri="{BB962C8B-B14F-4D97-AF65-F5344CB8AC3E}">
        <p14:creationId xmlns="" xmlns:p14="http://schemas.microsoft.com/office/powerpoint/2010/main" val="2265556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2"/>
          <a:stretch>
            <a:fillRect/>
          </a:stretch>
        </p:blipFill>
        <p:spPr>
          <a:xfrm>
            <a:off x="0" y="0"/>
            <a:ext cx="12139880" cy="6858000"/>
          </a:xfrm>
        </p:spPr>
      </p:pic>
    </p:spTree>
    <p:extLst>
      <p:ext uri="{BB962C8B-B14F-4D97-AF65-F5344CB8AC3E}">
        <p14:creationId xmlns="" xmlns:p14="http://schemas.microsoft.com/office/powerpoint/2010/main" val="3112098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a:lnSpc>
                <a:spcPct val="150000"/>
              </a:lnSpc>
            </a:pPr>
            <a:r>
              <a:rPr lang="en-IN" dirty="0"/>
              <a:t>Spinal Cord Injury can severely impair or cease the conduction of sensory and motor signals, as well as functions of the autonomic nervous system. </a:t>
            </a:r>
          </a:p>
          <a:p>
            <a:pPr>
              <a:lnSpc>
                <a:spcPct val="150000"/>
              </a:lnSpc>
            </a:pPr>
            <a:r>
              <a:rPr lang="en-IN" dirty="0"/>
              <a:t>A systematic examination of dermatomes and myotomes, thus, would allow a clinician to determine the affected segments of the spinal cord.</a:t>
            </a:r>
          </a:p>
        </p:txBody>
      </p:sp>
    </p:spTree>
    <p:extLst>
      <p:ext uri="{BB962C8B-B14F-4D97-AF65-F5344CB8AC3E}">
        <p14:creationId xmlns="" xmlns:p14="http://schemas.microsoft.com/office/powerpoint/2010/main" val="1087543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nSpc>
                <a:spcPct val="150000"/>
              </a:lnSpc>
            </a:pPr>
            <a:r>
              <a:rPr lang="en-IN" dirty="0"/>
              <a:t>The International Standards for Neurological Classification of Spinal Cord Injury (ISNCSCI), commonly referred to as the ASIA Exam, was developed by the American Spinal Injury Association (ASIA) as a universal classification tool for spinal cord injuries based on a standardized sensory and motor assessment</a:t>
            </a:r>
          </a:p>
        </p:txBody>
      </p:sp>
    </p:spTree>
    <p:extLst>
      <p:ext uri="{BB962C8B-B14F-4D97-AF65-F5344CB8AC3E}">
        <p14:creationId xmlns="" xmlns:p14="http://schemas.microsoft.com/office/powerpoint/2010/main" val="1887193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Components </a:t>
            </a:r>
          </a:p>
        </p:txBody>
      </p:sp>
      <p:sp>
        <p:nvSpPr>
          <p:cNvPr id="3" name="Content Placeholder 2"/>
          <p:cNvSpPr>
            <a:spLocks noGrp="1"/>
          </p:cNvSpPr>
          <p:nvPr>
            <p:ph idx="1"/>
          </p:nvPr>
        </p:nvSpPr>
        <p:spPr/>
        <p:txBody>
          <a:bodyPr/>
          <a:lstStyle/>
          <a:p>
            <a:pPr>
              <a:lnSpc>
                <a:spcPct val="150000"/>
              </a:lnSpc>
            </a:pPr>
            <a:r>
              <a:rPr lang="en-IN" dirty="0"/>
              <a:t>It involves both a Motor and Sensory examination to determine the Sensory Level and Motor Level for each side of the body (Right and Left), the single Neurological Level of Injury (NLI) and whether the injury is Complete or Incomplete.</a:t>
            </a:r>
          </a:p>
        </p:txBody>
      </p:sp>
    </p:spTree>
    <p:extLst>
      <p:ext uri="{BB962C8B-B14F-4D97-AF65-F5344CB8AC3E}">
        <p14:creationId xmlns="" xmlns:p14="http://schemas.microsoft.com/office/powerpoint/2010/main" val="3384078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Sensory Examination</a:t>
            </a:r>
          </a:p>
        </p:txBody>
      </p:sp>
      <p:sp>
        <p:nvSpPr>
          <p:cNvPr id="3" name="Content Placeholder 2"/>
          <p:cNvSpPr>
            <a:spLocks noGrp="1"/>
          </p:cNvSpPr>
          <p:nvPr>
            <p:ph idx="1"/>
          </p:nvPr>
        </p:nvSpPr>
        <p:spPr/>
        <p:txBody>
          <a:bodyPr/>
          <a:lstStyle/>
          <a:p>
            <a:pPr>
              <a:lnSpc>
                <a:spcPct val="150000"/>
              </a:lnSpc>
            </a:pPr>
            <a:r>
              <a:rPr lang="en-IN" dirty="0"/>
              <a:t>Dermatomes C2-S5 are tested bilaterally</a:t>
            </a:r>
          </a:p>
          <a:p>
            <a:pPr>
              <a:lnSpc>
                <a:spcPct val="150000"/>
              </a:lnSpc>
            </a:pPr>
            <a:r>
              <a:rPr lang="en-IN" dirty="0"/>
              <a:t>They are tested using Light Touch (LT) and Pin-Prick (PP)</a:t>
            </a:r>
          </a:p>
          <a:p>
            <a:pPr>
              <a:lnSpc>
                <a:spcPct val="150000"/>
              </a:lnSpc>
            </a:pPr>
            <a:r>
              <a:rPr lang="en-IN" dirty="0"/>
              <a:t>Appreciation of light touch and pin prick sensation at each of the key points is made in comparison to sensation on the patient’s cheek as a normal frame of reference</a:t>
            </a:r>
          </a:p>
        </p:txBody>
      </p:sp>
    </p:spTree>
    <p:extLst>
      <p:ext uri="{BB962C8B-B14F-4D97-AF65-F5344CB8AC3E}">
        <p14:creationId xmlns="" xmlns:p14="http://schemas.microsoft.com/office/powerpoint/2010/main" val="380620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Scoring</a:t>
            </a:r>
          </a:p>
        </p:txBody>
      </p:sp>
      <p:sp>
        <p:nvSpPr>
          <p:cNvPr id="7" name="Content Placeholder 6"/>
          <p:cNvSpPr>
            <a:spLocks noGrp="1"/>
          </p:cNvSpPr>
          <p:nvPr>
            <p:ph idx="1"/>
          </p:nvPr>
        </p:nvSpPr>
        <p:spPr/>
        <p:txBody>
          <a:bodyPr/>
          <a:lstStyle/>
          <a:p>
            <a:pPr>
              <a:lnSpc>
                <a:spcPct val="150000"/>
              </a:lnSpc>
            </a:pPr>
            <a:r>
              <a:rPr lang="en-IN" dirty="0"/>
              <a:t>A three point scale is used for scoring</a:t>
            </a:r>
          </a:p>
          <a:p>
            <a:pPr>
              <a:lnSpc>
                <a:spcPct val="150000"/>
              </a:lnSpc>
            </a:pPr>
            <a:r>
              <a:rPr lang="en-IN" dirty="0"/>
              <a:t>0= Absent</a:t>
            </a:r>
          </a:p>
          <a:p>
            <a:pPr>
              <a:lnSpc>
                <a:spcPct val="150000"/>
              </a:lnSpc>
            </a:pPr>
            <a:r>
              <a:rPr lang="en-IN" dirty="0"/>
              <a:t>1= Altered- Impaired or Partial Appreciation, including Hyperesthesia</a:t>
            </a:r>
          </a:p>
          <a:p>
            <a:pPr>
              <a:lnSpc>
                <a:spcPct val="150000"/>
              </a:lnSpc>
            </a:pPr>
            <a:r>
              <a:rPr lang="en-IN" dirty="0"/>
              <a:t>2= Norma/ Intact- Similar as on Cheek</a:t>
            </a:r>
          </a:p>
          <a:p>
            <a:pPr>
              <a:lnSpc>
                <a:spcPct val="150000"/>
              </a:lnSpc>
            </a:pPr>
            <a:r>
              <a:rPr lang="en-IN" dirty="0"/>
              <a:t>NT= Not Testable</a:t>
            </a:r>
          </a:p>
        </p:txBody>
      </p:sp>
    </p:spTree>
    <p:extLst>
      <p:ext uri="{BB962C8B-B14F-4D97-AF65-F5344CB8AC3E}">
        <p14:creationId xmlns="" xmlns:p14="http://schemas.microsoft.com/office/powerpoint/2010/main" val="4271874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Deep Anal Pressure (DAP)</a:t>
            </a:r>
          </a:p>
        </p:txBody>
      </p:sp>
      <p:sp>
        <p:nvSpPr>
          <p:cNvPr id="3" name="Content Placeholder 2"/>
          <p:cNvSpPr>
            <a:spLocks noGrp="1"/>
          </p:cNvSpPr>
          <p:nvPr>
            <p:ph idx="1"/>
          </p:nvPr>
        </p:nvSpPr>
        <p:spPr>
          <a:xfrm>
            <a:off x="838200" y="1825624"/>
            <a:ext cx="10515600" cy="5032375"/>
          </a:xfrm>
        </p:spPr>
        <p:txBody>
          <a:bodyPr>
            <a:normAutofit/>
          </a:bodyPr>
          <a:lstStyle/>
          <a:p>
            <a:pPr>
              <a:lnSpc>
                <a:spcPct val="150000"/>
              </a:lnSpc>
            </a:pPr>
            <a:r>
              <a:rPr lang="en-IN" dirty="0"/>
              <a:t>The examiner’s gloved and lubricated index finger applies a gentle pressure to the internal anorectal wall which is innervated by the somatosensory components of the pudendal nerve S4/5. </a:t>
            </a:r>
          </a:p>
          <a:p>
            <a:pPr>
              <a:lnSpc>
                <a:spcPct val="150000"/>
              </a:lnSpc>
            </a:pPr>
            <a:r>
              <a:rPr lang="en-IN" dirty="0"/>
              <a:t>Perceived pressure is graded as Absent or Present. </a:t>
            </a:r>
          </a:p>
          <a:p>
            <a:pPr>
              <a:lnSpc>
                <a:spcPct val="150000"/>
              </a:lnSpc>
            </a:pPr>
            <a:r>
              <a:rPr lang="en-IN" dirty="0"/>
              <a:t>Any reproducible pressure sensation felt in the anal area during this part of the exam signifies that the patient has a Sensory Incomplete lesion.</a:t>
            </a:r>
          </a:p>
        </p:txBody>
      </p:sp>
    </p:spTree>
    <p:extLst>
      <p:ext uri="{BB962C8B-B14F-4D97-AF65-F5344CB8AC3E}">
        <p14:creationId xmlns="" xmlns:p14="http://schemas.microsoft.com/office/powerpoint/2010/main" val="3296983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Sensory Level</a:t>
            </a:r>
          </a:p>
        </p:txBody>
      </p:sp>
      <p:sp>
        <p:nvSpPr>
          <p:cNvPr id="3" name="Content Placeholder 2"/>
          <p:cNvSpPr>
            <a:spLocks noGrp="1"/>
          </p:cNvSpPr>
          <p:nvPr>
            <p:ph idx="1"/>
          </p:nvPr>
        </p:nvSpPr>
        <p:spPr/>
        <p:txBody>
          <a:bodyPr/>
          <a:lstStyle/>
          <a:p>
            <a:pPr>
              <a:lnSpc>
                <a:spcPct val="150000"/>
              </a:lnSpc>
            </a:pPr>
            <a:r>
              <a:rPr lang="en-IN" dirty="0"/>
              <a:t>It is defined as the most caudal, intact dermatome for both light touch and pin prick sensation</a:t>
            </a:r>
          </a:p>
          <a:p>
            <a:pPr>
              <a:lnSpc>
                <a:spcPct val="150000"/>
              </a:lnSpc>
            </a:pPr>
            <a:r>
              <a:rPr lang="en-IN" dirty="0"/>
              <a:t>Sensory level may be different for right and left side </a:t>
            </a:r>
          </a:p>
          <a:p>
            <a:pPr>
              <a:lnSpc>
                <a:spcPct val="150000"/>
              </a:lnSpc>
            </a:pPr>
            <a:r>
              <a:rPr lang="en-IN" dirty="0"/>
              <a:t>Up to four sensory levels may be generated for each dermatome</a:t>
            </a:r>
          </a:p>
          <a:p>
            <a:pPr>
              <a:lnSpc>
                <a:spcPct val="150000"/>
              </a:lnSpc>
            </a:pPr>
            <a:r>
              <a:rPr lang="en-IN" dirty="0"/>
              <a:t>The overall single sensory level is the most rostral intact sensory point</a:t>
            </a:r>
          </a:p>
        </p:txBody>
      </p:sp>
    </p:spTree>
    <p:extLst>
      <p:ext uri="{BB962C8B-B14F-4D97-AF65-F5344CB8AC3E}">
        <p14:creationId xmlns="" xmlns:p14="http://schemas.microsoft.com/office/powerpoint/2010/main" val="4207105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Motor Examination</a:t>
            </a:r>
          </a:p>
        </p:txBody>
      </p:sp>
      <p:sp>
        <p:nvSpPr>
          <p:cNvPr id="3" name="Content Placeholder 2"/>
          <p:cNvSpPr>
            <a:spLocks noGrp="1"/>
          </p:cNvSpPr>
          <p:nvPr>
            <p:ph idx="1"/>
          </p:nvPr>
        </p:nvSpPr>
        <p:spPr>
          <a:xfrm>
            <a:off x="838200" y="1690688"/>
            <a:ext cx="10515600" cy="5167311"/>
          </a:xfrm>
        </p:spPr>
        <p:txBody>
          <a:bodyPr>
            <a:normAutofit/>
          </a:bodyPr>
          <a:lstStyle/>
          <a:p>
            <a:pPr>
              <a:lnSpc>
                <a:spcPct val="150000"/>
              </a:lnSpc>
            </a:pPr>
            <a:r>
              <a:rPr lang="en-IN" dirty="0"/>
              <a:t>Key Motor Functions of the 10 Paired Myotomes C5 - T1 and L2 - S1 are tested bilaterally.</a:t>
            </a:r>
          </a:p>
          <a:p>
            <a:pPr>
              <a:lnSpc>
                <a:spcPct val="150000"/>
              </a:lnSpc>
            </a:pPr>
            <a:endParaRPr lang="en-IN" dirty="0"/>
          </a:p>
        </p:txBody>
      </p:sp>
    </p:spTree>
    <p:extLst>
      <p:ext uri="{BB962C8B-B14F-4D97-AF65-F5344CB8AC3E}">
        <p14:creationId xmlns="" xmlns:p14="http://schemas.microsoft.com/office/powerpoint/2010/main" val="38927443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TotalTime>
  <Words>754</Words>
  <Application>Microsoft Office PowerPoint</Application>
  <PresentationFormat>Custom</PresentationFormat>
  <Paragraphs>60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ASIA</vt:lpstr>
      <vt:lpstr>Slide 2</vt:lpstr>
      <vt:lpstr>Slide 3</vt:lpstr>
      <vt:lpstr>Components </vt:lpstr>
      <vt:lpstr>Sensory Examination</vt:lpstr>
      <vt:lpstr>Scoring</vt:lpstr>
      <vt:lpstr>Deep Anal Pressure (DAP)</vt:lpstr>
      <vt:lpstr>Sensory Level</vt:lpstr>
      <vt:lpstr>Motor Examination</vt:lpstr>
      <vt:lpstr>Scoring</vt:lpstr>
      <vt:lpstr>Voluntary Anal Contraction </vt:lpstr>
      <vt:lpstr>Motor Level</vt:lpstr>
      <vt:lpstr>Slide 13</vt:lpstr>
      <vt:lpstr>Determination of Neurological Level of Injury</vt:lpstr>
      <vt:lpstr>ASIA Impairment Scale (AIS)</vt:lpstr>
      <vt:lpstr>Slide 16</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ASIA</dc:title>
  <dc:creator>ABHISHEK S MISHRA-183408003</dc:creator>
  <cp:lastModifiedBy>HP</cp:lastModifiedBy>
  <cp:revision>17</cp:revision>
  <dcterms:created xsi:type="dcterms:W3CDTF">2022-04-25T16:37:08Z</dcterms:created>
  <dcterms:modified xsi:type="dcterms:W3CDTF">2024-06-19T04:38:44Z</dcterms:modified>
</cp:coreProperties>
</file>