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0"/>
  </p:notesMasterIdLst>
  <p:sldIdLst>
    <p:sldId id="256" r:id="rId2"/>
    <p:sldId id="257" r:id="rId3"/>
    <p:sldId id="258" r:id="rId4"/>
    <p:sldId id="259" r:id="rId5"/>
    <p:sldId id="260" r:id="rId6"/>
    <p:sldId id="297" r:id="rId7"/>
    <p:sldId id="357" r:id="rId8"/>
    <p:sldId id="356" r:id="rId9"/>
    <p:sldId id="355" r:id="rId10"/>
    <p:sldId id="294" r:id="rId11"/>
    <p:sldId id="295" r:id="rId12"/>
    <p:sldId id="296" r:id="rId13"/>
    <p:sldId id="302" r:id="rId14"/>
    <p:sldId id="303" r:id="rId15"/>
    <p:sldId id="264" r:id="rId16"/>
    <p:sldId id="265" r:id="rId17"/>
    <p:sldId id="266" r:id="rId18"/>
    <p:sldId id="267" r:id="rId19"/>
    <p:sldId id="268" r:id="rId20"/>
    <p:sldId id="269" r:id="rId21"/>
    <p:sldId id="272" r:id="rId22"/>
    <p:sldId id="273" r:id="rId23"/>
    <p:sldId id="274" r:id="rId24"/>
    <p:sldId id="280" r:id="rId25"/>
    <p:sldId id="281" r:id="rId26"/>
    <p:sldId id="282" r:id="rId27"/>
    <p:sldId id="283" r:id="rId28"/>
    <p:sldId id="284" r:id="rId29"/>
    <p:sldId id="285" r:id="rId30"/>
    <p:sldId id="289" r:id="rId31"/>
    <p:sldId id="291" r:id="rId32"/>
    <p:sldId id="358" r:id="rId33"/>
    <p:sldId id="311" r:id="rId34"/>
    <p:sldId id="312" r:id="rId35"/>
    <p:sldId id="314" r:id="rId36"/>
    <p:sldId id="315" r:id="rId37"/>
    <p:sldId id="316" r:id="rId38"/>
    <p:sldId id="317" r:id="rId39"/>
    <p:sldId id="318" r:id="rId40"/>
    <p:sldId id="319" r:id="rId41"/>
    <p:sldId id="320" r:id="rId42"/>
    <p:sldId id="321" r:id="rId43"/>
    <p:sldId id="322" r:id="rId44"/>
    <p:sldId id="323" r:id="rId45"/>
    <p:sldId id="325" r:id="rId46"/>
    <p:sldId id="326" r:id="rId47"/>
    <p:sldId id="359" r:id="rId48"/>
    <p:sldId id="328" r:id="rId49"/>
    <p:sldId id="330" r:id="rId50"/>
    <p:sldId id="331" r:id="rId51"/>
    <p:sldId id="332" r:id="rId52"/>
    <p:sldId id="333" r:id="rId53"/>
    <p:sldId id="334" r:id="rId54"/>
    <p:sldId id="335" r:id="rId55"/>
    <p:sldId id="336" r:id="rId56"/>
    <p:sldId id="338" r:id="rId57"/>
    <p:sldId id="340" r:id="rId58"/>
    <p:sldId id="341" r:id="rId59"/>
    <p:sldId id="342" r:id="rId60"/>
    <p:sldId id="344" r:id="rId61"/>
    <p:sldId id="345" r:id="rId62"/>
    <p:sldId id="360" r:id="rId63"/>
    <p:sldId id="361" r:id="rId64"/>
    <p:sldId id="350" r:id="rId65"/>
    <p:sldId id="351" r:id="rId66"/>
    <p:sldId id="352" r:id="rId67"/>
    <p:sldId id="353" r:id="rId68"/>
    <p:sldId id="354" r:id="rId6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6600FF"/>
    <a:srgbClr val="3333FF"/>
    <a:srgbClr val="FF3300"/>
    <a:srgbClr val="990000"/>
    <a:srgbClr val="CC3300"/>
    <a:srgbClr val="3366FF"/>
    <a:srgbClr val="00B0F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>
      <p:cViewPr varScale="1">
        <p:scale>
          <a:sx n="84" d="100"/>
          <a:sy n="84" d="100"/>
        </p:scale>
        <p:origin x="162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425D7F-8826-4241-9841-7F91A34071E4}" type="doc">
      <dgm:prSet loTypeId="urn:microsoft.com/office/officeart/2005/8/layout/vList5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0371F3B-08F9-4BFA-9357-BCEAD767D87B}">
      <dgm:prSet phldrT="[Text]" custT="1"/>
      <dgm:spPr/>
      <dgm:t>
        <a:bodyPr/>
        <a:lstStyle/>
        <a:p>
          <a:r>
            <a:rPr lang="en-IN" sz="3200" b="1" dirty="0"/>
            <a:t>OPEN SUCTION</a:t>
          </a:r>
        </a:p>
      </dgm:t>
    </dgm:pt>
    <dgm:pt modelId="{AC951FDC-7D4F-4D1F-8F36-8560035BF47D}" type="parTrans" cxnId="{A28202EE-CE91-44E3-BDD8-3E0C8D2E967C}">
      <dgm:prSet/>
      <dgm:spPr/>
      <dgm:t>
        <a:bodyPr/>
        <a:lstStyle/>
        <a:p>
          <a:endParaRPr lang="en-IN"/>
        </a:p>
      </dgm:t>
    </dgm:pt>
    <dgm:pt modelId="{8C5A9755-67AC-4859-BC79-D7EB754EA70F}" type="sibTrans" cxnId="{A28202EE-CE91-44E3-BDD8-3E0C8D2E967C}">
      <dgm:prSet/>
      <dgm:spPr/>
      <dgm:t>
        <a:bodyPr/>
        <a:lstStyle/>
        <a:p>
          <a:endParaRPr lang="en-IN"/>
        </a:p>
      </dgm:t>
    </dgm:pt>
    <dgm:pt modelId="{476BFD01-E816-4972-AF83-6F693DD1A838}">
      <dgm:prSet phldrT="[Text]" custT="1"/>
      <dgm:spPr/>
      <dgm:t>
        <a:bodyPr/>
        <a:lstStyle/>
        <a:p>
          <a:r>
            <a:rPr lang="en-IN" sz="2400" dirty="0"/>
            <a:t>Endo-tracheal suctioning</a:t>
          </a:r>
        </a:p>
      </dgm:t>
    </dgm:pt>
    <dgm:pt modelId="{839AB97A-605E-4A50-995D-CDD731A636EF}" type="parTrans" cxnId="{5CD9BA63-C00E-470D-84B4-7DEA13C4C347}">
      <dgm:prSet/>
      <dgm:spPr/>
      <dgm:t>
        <a:bodyPr/>
        <a:lstStyle/>
        <a:p>
          <a:endParaRPr lang="en-IN"/>
        </a:p>
      </dgm:t>
    </dgm:pt>
    <dgm:pt modelId="{A6C1468D-84D2-4941-B266-3E60672739D9}" type="sibTrans" cxnId="{5CD9BA63-C00E-470D-84B4-7DEA13C4C347}">
      <dgm:prSet/>
      <dgm:spPr/>
      <dgm:t>
        <a:bodyPr/>
        <a:lstStyle/>
        <a:p>
          <a:endParaRPr lang="en-IN"/>
        </a:p>
      </dgm:t>
    </dgm:pt>
    <dgm:pt modelId="{99A5020A-B228-448E-87A8-DA6C063C2605}">
      <dgm:prSet phldrT="[Text]" custT="1"/>
      <dgm:spPr/>
      <dgm:t>
        <a:bodyPr/>
        <a:lstStyle/>
        <a:p>
          <a:r>
            <a:rPr lang="en-IN" sz="2400" dirty="0" err="1"/>
            <a:t>Oropharyngeal</a:t>
          </a:r>
          <a:r>
            <a:rPr lang="en-IN" sz="2400" dirty="0"/>
            <a:t> &amp; Nasopharyngeal suctioning</a:t>
          </a:r>
        </a:p>
      </dgm:t>
    </dgm:pt>
    <dgm:pt modelId="{C3C221F3-1173-480A-A61C-AC78D6FCA54C}" type="parTrans" cxnId="{73BF71B0-A8E8-4F0D-8C30-3441131B6DF6}">
      <dgm:prSet/>
      <dgm:spPr/>
      <dgm:t>
        <a:bodyPr/>
        <a:lstStyle/>
        <a:p>
          <a:endParaRPr lang="en-IN"/>
        </a:p>
      </dgm:t>
    </dgm:pt>
    <dgm:pt modelId="{CE797A63-6294-4683-8C66-3AEE51D95108}" type="sibTrans" cxnId="{73BF71B0-A8E8-4F0D-8C30-3441131B6DF6}">
      <dgm:prSet/>
      <dgm:spPr/>
      <dgm:t>
        <a:bodyPr/>
        <a:lstStyle/>
        <a:p>
          <a:endParaRPr lang="en-IN"/>
        </a:p>
      </dgm:t>
    </dgm:pt>
    <dgm:pt modelId="{D609FDD8-6DD9-4D36-8961-E519C5AB341F}">
      <dgm:prSet phldrT="[Text]" custT="1"/>
      <dgm:spPr/>
      <dgm:t>
        <a:bodyPr/>
        <a:lstStyle/>
        <a:p>
          <a:r>
            <a:rPr lang="en-IN" sz="3600" dirty="0"/>
            <a:t>CLOSED SUCTION</a:t>
          </a:r>
        </a:p>
      </dgm:t>
    </dgm:pt>
    <dgm:pt modelId="{06D14723-6C43-4A4F-8324-72F700D96BDE}" type="parTrans" cxnId="{DD541FEA-CB9D-4475-A546-736FDE4618E2}">
      <dgm:prSet/>
      <dgm:spPr/>
      <dgm:t>
        <a:bodyPr/>
        <a:lstStyle/>
        <a:p>
          <a:endParaRPr lang="en-IN"/>
        </a:p>
      </dgm:t>
    </dgm:pt>
    <dgm:pt modelId="{746E7B12-9104-4A2F-904B-1007AB04C21A}" type="sibTrans" cxnId="{DD541FEA-CB9D-4475-A546-736FDE4618E2}">
      <dgm:prSet/>
      <dgm:spPr/>
      <dgm:t>
        <a:bodyPr/>
        <a:lstStyle/>
        <a:p>
          <a:endParaRPr lang="en-IN"/>
        </a:p>
      </dgm:t>
    </dgm:pt>
    <dgm:pt modelId="{92990C34-9D45-4E31-B5C4-92318C59030C}">
      <dgm:prSet phldrT="[Text]" custT="1"/>
      <dgm:spPr/>
      <dgm:t>
        <a:bodyPr/>
        <a:lstStyle/>
        <a:p>
          <a:r>
            <a:rPr lang="en-IN" sz="2400" dirty="0"/>
            <a:t>Endo-tracheal </a:t>
          </a:r>
          <a:r>
            <a:rPr lang="en-IN" sz="2400" dirty="0" err="1"/>
            <a:t>suctionig</a:t>
          </a:r>
          <a:endParaRPr lang="en-IN" sz="2400" dirty="0"/>
        </a:p>
      </dgm:t>
    </dgm:pt>
    <dgm:pt modelId="{3D758A3A-965F-4F04-8DDE-CFFB63C2912E}" type="parTrans" cxnId="{DE75377A-A6F7-482F-914D-80F0F0B64389}">
      <dgm:prSet/>
      <dgm:spPr/>
      <dgm:t>
        <a:bodyPr/>
        <a:lstStyle/>
        <a:p>
          <a:endParaRPr lang="en-IN"/>
        </a:p>
      </dgm:t>
    </dgm:pt>
    <dgm:pt modelId="{A3D0BA3E-E47D-4D7E-A0F6-C9E7622BCA43}" type="sibTrans" cxnId="{DE75377A-A6F7-482F-914D-80F0F0B64389}">
      <dgm:prSet/>
      <dgm:spPr/>
      <dgm:t>
        <a:bodyPr/>
        <a:lstStyle/>
        <a:p>
          <a:endParaRPr lang="en-IN"/>
        </a:p>
      </dgm:t>
    </dgm:pt>
    <dgm:pt modelId="{9EBDBC40-355E-47FA-8299-B96399D93254}">
      <dgm:prSet phldrT="[Text]" custT="1"/>
      <dgm:spPr/>
      <dgm:t>
        <a:bodyPr/>
        <a:lstStyle/>
        <a:p>
          <a:r>
            <a:rPr lang="en-IN" sz="2400" dirty="0" err="1"/>
            <a:t>Tracheostomy</a:t>
          </a:r>
          <a:r>
            <a:rPr lang="en-IN" sz="2400" baseline="0" dirty="0"/>
            <a:t> suctioning</a:t>
          </a:r>
          <a:endParaRPr lang="en-IN" sz="2400" dirty="0"/>
        </a:p>
      </dgm:t>
    </dgm:pt>
    <dgm:pt modelId="{34D1DDED-A02B-4046-A08E-F5454637ED43}" type="parTrans" cxnId="{210C4D82-369A-4577-A750-D3CE82314B58}">
      <dgm:prSet/>
      <dgm:spPr/>
      <dgm:t>
        <a:bodyPr/>
        <a:lstStyle/>
        <a:p>
          <a:endParaRPr lang="en-IN"/>
        </a:p>
      </dgm:t>
    </dgm:pt>
    <dgm:pt modelId="{58BA26B1-ED24-4163-84A4-EE5A68B4C40A}" type="sibTrans" cxnId="{210C4D82-369A-4577-A750-D3CE82314B58}">
      <dgm:prSet/>
      <dgm:spPr/>
      <dgm:t>
        <a:bodyPr/>
        <a:lstStyle/>
        <a:p>
          <a:endParaRPr lang="en-IN"/>
        </a:p>
      </dgm:t>
    </dgm:pt>
    <dgm:pt modelId="{B7A0F42B-6330-4D2D-A66C-930C704D50A8}">
      <dgm:prSet phldrT="[Text]" custT="1"/>
      <dgm:spPr/>
      <dgm:t>
        <a:bodyPr/>
        <a:lstStyle/>
        <a:p>
          <a:r>
            <a:rPr lang="en-IN" sz="2400" dirty="0" err="1"/>
            <a:t>Naso</a:t>
          </a:r>
          <a:r>
            <a:rPr lang="en-IN" sz="2400" dirty="0"/>
            <a:t>-tracheal suctioning</a:t>
          </a:r>
        </a:p>
      </dgm:t>
    </dgm:pt>
    <dgm:pt modelId="{6C7BE009-5BEF-4BBD-9B4E-BA4389794A85}" type="parTrans" cxnId="{61B4E707-724A-41DF-8867-0515CA727E89}">
      <dgm:prSet/>
      <dgm:spPr/>
      <dgm:t>
        <a:bodyPr/>
        <a:lstStyle/>
        <a:p>
          <a:endParaRPr lang="en-IN"/>
        </a:p>
      </dgm:t>
    </dgm:pt>
    <dgm:pt modelId="{1F9D10C1-F554-4873-A70F-BD1F64244B90}" type="sibTrans" cxnId="{61B4E707-724A-41DF-8867-0515CA727E89}">
      <dgm:prSet/>
      <dgm:spPr/>
      <dgm:t>
        <a:bodyPr/>
        <a:lstStyle/>
        <a:p>
          <a:endParaRPr lang="en-IN"/>
        </a:p>
      </dgm:t>
    </dgm:pt>
    <dgm:pt modelId="{B4F5211D-3343-4946-8FB3-20B5CFCF2850}">
      <dgm:prSet phldrT="[Text]" custT="1"/>
      <dgm:spPr/>
      <dgm:t>
        <a:bodyPr/>
        <a:lstStyle/>
        <a:p>
          <a:endParaRPr lang="en-IN" sz="2400" dirty="0"/>
        </a:p>
      </dgm:t>
    </dgm:pt>
    <dgm:pt modelId="{2D0D2DF9-7808-4EBE-9914-9D0ED48FF7BC}" type="parTrans" cxnId="{CFC00AA1-4323-4ABC-8BC2-12055EECD18C}">
      <dgm:prSet/>
      <dgm:spPr/>
      <dgm:t>
        <a:bodyPr/>
        <a:lstStyle/>
        <a:p>
          <a:endParaRPr lang="en-IN"/>
        </a:p>
      </dgm:t>
    </dgm:pt>
    <dgm:pt modelId="{8D6BAD8D-E6E0-42F4-8CDF-F1CCA85A3C8A}" type="sibTrans" cxnId="{CFC00AA1-4323-4ABC-8BC2-12055EECD18C}">
      <dgm:prSet/>
      <dgm:spPr/>
      <dgm:t>
        <a:bodyPr/>
        <a:lstStyle/>
        <a:p>
          <a:endParaRPr lang="en-IN"/>
        </a:p>
      </dgm:t>
    </dgm:pt>
    <dgm:pt modelId="{4B6A2542-1528-43B2-9941-4DA984C728F2}" type="pres">
      <dgm:prSet presAssocID="{73425D7F-8826-4241-9841-7F91A34071E4}" presName="Name0" presStyleCnt="0">
        <dgm:presLayoutVars>
          <dgm:dir/>
          <dgm:animLvl val="lvl"/>
          <dgm:resizeHandles val="exact"/>
        </dgm:presLayoutVars>
      </dgm:prSet>
      <dgm:spPr/>
    </dgm:pt>
    <dgm:pt modelId="{D17253D2-D8E4-4798-95D2-E4E65CF61C5C}" type="pres">
      <dgm:prSet presAssocID="{40371F3B-08F9-4BFA-9357-BCEAD767D87B}" presName="linNode" presStyleCnt="0"/>
      <dgm:spPr/>
    </dgm:pt>
    <dgm:pt modelId="{4AADA337-F113-4D5F-BA83-AC532D5942C3}" type="pres">
      <dgm:prSet presAssocID="{40371F3B-08F9-4BFA-9357-BCEAD767D87B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C9051C4C-8633-459C-B89F-CC7C2973E1DD}" type="pres">
      <dgm:prSet presAssocID="{40371F3B-08F9-4BFA-9357-BCEAD767D87B}" presName="descendantText" presStyleLbl="alignAccFollowNode1" presStyleIdx="0" presStyleCnt="2">
        <dgm:presLayoutVars>
          <dgm:bulletEnabled val="1"/>
        </dgm:presLayoutVars>
      </dgm:prSet>
      <dgm:spPr/>
    </dgm:pt>
    <dgm:pt modelId="{33D3D4CB-A3AF-4AC1-948D-92D537781E90}" type="pres">
      <dgm:prSet presAssocID="{8C5A9755-67AC-4859-BC79-D7EB754EA70F}" presName="sp" presStyleCnt="0"/>
      <dgm:spPr/>
    </dgm:pt>
    <dgm:pt modelId="{5980B1F4-C2FA-44B5-96B1-F7550371ECC8}" type="pres">
      <dgm:prSet presAssocID="{D609FDD8-6DD9-4D36-8961-E519C5AB341F}" presName="linNode" presStyleCnt="0"/>
      <dgm:spPr/>
    </dgm:pt>
    <dgm:pt modelId="{E54ABAD3-FB02-434D-A12E-07E78609E5C3}" type="pres">
      <dgm:prSet presAssocID="{D609FDD8-6DD9-4D36-8961-E519C5AB341F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DB68E80D-5530-42D1-9703-B24361F79148}" type="pres">
      <dgm:prSet presAssocID="{D609FDD8-6DD9-4D36-8961-E519C5AB341F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31B3A902-3066-4E90-A3EA-AE0543EC62D7}" type="presOf" srcId="{73425D7F-8826-4241-9841-7F91A34071E4}" destId="{4B6A2542-1528-43B2-9941-4DA984C728F2}" srcOrd="0" destOrd="0" presId="urn:microsoft.com/office/officeart/2005/8/layout/vList5"/>
    <dgm:cxn modelId="{61B4E707-724A-41DF-8867-0515CA727E89}" srcId="{40371F3B-08F9-4BFA-9357-BCEAD767D87B}" destId="{B7A0F42B-6330-4D2D-A66C-930C704D50A8}" srcOrd="1" destOrd="0" parTransId="{6C7BE009-5BEF-4BBD-9B4E-BA4389794A85}" sibTransId="{1F9D10C1-F554-4873-A70F-BD1F64244B90}"/>
    <dgm:cxn modelId="{926D7919-8CC8-4917-BE48-DB72A67EDEF8}" type="presOf" srcId="{476BFD01-E816-4972-AF83-6F693DD1A838}" destId="{C9051C4C-8633-459C-B89F-CC7C2973E1DD}" srcOrd="0" destOrd="0" presId="urn:microsoft.com/office/officeart/2005/8/layout/vList5"/>
    <dgm:cxn modelId="{30698925-AE62-47A6-A6CF-0F3D8F76A852}" type="presOf" srcId="{B4F5211D-3343-4946-8FB3-20B5CFCF2850}" destId="{DB68E80D-5530-42D1-9703-B24361F79148}" srcOrd="0" destOrd="0" presId="urn:microsoft.com/office/officeart/2005/8/layout/vList5"/>
    <dgm:cxn modelId="{5CD9BA63-C00E-470D-84B4-7DEA13C4C347}" srcId="{40371F3B-08F9-4BFA-9357-BCEAD767D87B}" destId="{476BFD01-E816-4972-AF83-6F693DD1A838}" srcOrd="0" destOrd="0" parTransId="{839AB97A-605E-4A50-995D-CDD731A636EF}" sibTransId="{A6C1468D-84D2-4941-B266-3E60672739D9}"/>
    <dgm:cxn modelId="{4B224577-B5BE-4093-8682-420F4AFC5938}" type="presOf" srcId="{40371F3B-08F9-4BFA-9357-BCEAD767D87B}" destId="{4AADA337-F113-4D5F-BA83-AC532D5942C3}" srcOrd="0" destOrd="0" presId="urn:microsoft.com/office/officeart/2005/8/layout/vList5"/>
    <dgm:cxn modelId="{DE75377A-A6F7-482F-914D-80F0F0B64389}" srcId="{D609FDD8-6DD9-4D36-8961-E519C5AB341F}" destId="{92990C34-9D45-4E31-B5C4-92318C59030C}" srcOrd="1" destOrd="0" parTransId="{3D758A3A-965F-4F04-8DDE-CFFB63C2912E}" sibTransId="{A3D0BA3E-E47D-4D7E-A0F6-C9E7622BCA43}"/>
    <dgm:cxn modelId="{210C4D82-369A-4577-A750-D3CE82314B58}" srcId="{40371F3B-08F9-4BFA-9357-BCEAD767D87B}" destId="{9EBDBC40-355E-47FA-8299-B96399D93254}" srcOrd="2" destOrd="0" parTransId="{34D1DDED-A02B-4046-A08E-F5454637ED43}" sibTransId="{58BA26B1-ED24-4163-84A4-EE5A68B4C40A}"/>
    <dgm:cxn modelId="{76A1C588-E6FA-4640-85A0-9F58E843D78E}" type="presOf" srcId="{9EBDBC40-355E-47FA-8299-B96399D93254}" destId="{C9051C4C-8633-459C-B89F-CC7C2973E1DD}" srcOrd="0" destOrd="2" presId="urn:microsoft.com/office/officeart/2005/8/layout/vList5"/>
    <dgm:cxn modelId="{D74C5797-72CA-4D07-B1AC-63F9A236F493}" type="presOf" srcId="{92990C34-9D45-4E31-B5C4-92318C59030C}" destId="{DB68E80D-5530-42D1-9703-B24361F79148}" srcOrd="0" destOrd="1" presId="urn:microsoft.com/office/officeart/2005/8/layout/vList5"/>
    <dgm:cxn modelId="{CFC00AA1-4323-4ABC-8BC2-12055EECD18C}" srcId="{D609FDD8-6DD9-4D36-8961-E519C5AB341F}" destId="{B4F5211D-3343-4946-8FB3-20B5CFCF2850}" srcOrd="0" destOrd="0" parTransId="{2D0D2DF9-7808-4EBE-9914-9D0ED48FF7BC}" sibTransId="{8D6BAD8D-E6E0-42F4-8CDF-F1CCA85A3C8A}"/>
    <dgm:cxn modelId="{73BF71B0-A8E8-4F0D-8C30-3441131B6DF6}" srcId="{40371F3B-08F9-4BFA-9357-BCEAD767D87B}" destId="{99A5020A-B228-448E-87A8-DA6C063C2605}" srcOrd="3" destOrd="0" parTransId="{C3C221F3-1173-480A-A61C-AC78D6FCA54C}" sibTransId="{CE797A63-6294-4683-8C66-3AEE51D95108}"/>
    <dgm:cxn modelId="{723E86B3-E31B-4BAA-9DDB-830D349E73C3}" type="presOf" srcId="{B7A0F42B-6330-4D2D-A66C-930C704D50A8}" destId="{C9051C4C-8633-459C-B89F-CC7C2973E1DD}" srcOrd="0" destOrd="1" presId="urn:microsoft.com/office/officeart/2005/8/layout/vList5"/>
    <dgm:cxn modelId="{24ED55B6-13DC-447D-9836-55D15A00D4C7}" type="presOf" srcId="{99A5020A-B228-448E-87A8-DA6C063C2605}" destId="{C9051C4C-8633-459C-B89F-CC7C2973E1DD}" srcOrd="0" destOrd="3" presId="urn:microsoft.com/office/officeart/2005/8/layout/vList5"/>
    <dgm:cxn modelId="{7C0581D4-0CDC-4E47-9F29-2A61929B8EA8}" type="presOf" srcId="{D609FDD8-6DD9-4D36-8961-E519C5AB341F}" destId="{E54ABAD3-FB02-434D-A12E-07E78609E5C3}" srcOrd="0" destOrd="0" presId="urn:microsoft.com/office/officeart/2005/8/layout/vList5"/>
    <dgm:cxn modelId="{DD541FEA-CB9D-4475-A546-736FDE4618E2}" srcId="{73425D7F-8826-4241-9841-7F91A34071E4}" destId="{D609FDD8-6DD9-4D36-8961-E519C5AB341F}" srcOrd="1" destOrd="0" parTransId="{06D14723-6C43-4A4F-8324-72F700D96BDE}" sibTransId="{746E7B12-9104-4A2F-904B-1007AB04C21A}"/>
    <dgm:cxn modelId="{A28202EE-CE91-44E3-BDD8-3E0C8D2E967C}" srcId="{73425D7F-8826-4241-9841-7F91A34071E4}" destId="{40371F3B-08F9-4BFA-9357-BCEAD767D87B}" srcOrd="0" destOrd="0" parTransId="{AC951FDC-7D4F-4D1F-8F36-8560035BF47D}" sibTransId="{8C5A9755-67AC-4859-BC79-D7EB754EA70F}"/>
    <dgm:cxn modelId="{CA19AC43-11E2-4FEE-B892-FF97F6CF96BF}" type="presParOf" srcId="{4B6A2542-1528-43B2-9941-4DA984C728F2}" destId="{D17253D2-D8E4-4798-95D2-E4E65CF61C5C}" srcOrd="0" destOrd="0" presId="urn:microsoft.com/office/officeart/2005/8/layout/vList5"/>
    <dgm:cxn modelId="{9539FA03-2750-43EC-BACF-6FB6745A6FCC}" type="presParOf" srcId="{D17253D2-D8E4-4798-95D2-E4E65CF61C5C}" destId="{4AADA337-F113-4D5F-BA83-AC532D5942C3}" srcOrd="0" destOrd="0" presId="urn:microsoft.com/office/officeart/2005/8/layout/vList5"/>
    <dgm:cxn modelId="{5BFE37A8-70C3-4CCB-A891-D125C3AC536C}" type="presParOf" srcId="{D17253D2-D8E4-4798-95D2-E4E65CF61C5C}" destId="{C9051C4C-8633-459C-B89F-CC7C2973E1DD}" srcOrd="1" destOrd="0" presId="urn:microsoft.com/office/officeart/2005/8/layout/vList5"/>
    <dgm:cxn modelId="{F23FD8A7-8F48-47EA-8F7A-A640D51F3CE7}" type="presParOf" srcId="{4B6A2542-1528-43B2-9941-4DA984C728F2}" destId="{33D3D4CB-A3AF-4AC1-948D-92D537781E90}" srcOrd="1" destOrd="0" presId="urn:microsoft.com/office/officeart/2005/8/layout/vList5"/>
    <dgm:cxn modelId="{B0AEB04A-8967-4DEC-9B2F-2D5DCB09391C}" type="presParOf" srcId="{4B6A2542-1528-43B2-9941-4DA984C728F2}" destId="{5980B1F4-C2FA-44B5-96B1-F7550371ECC8}" srcOrd="2" destOrd="0" presId="urn:microsoft.com/office/officeart/2005/8/layout/vList5"/>
    <dgm:cxn modelId="{7A2BBA14-805B-4413-904B-532878721C4E}" type="presParOf" srcId="{5980B1F4-C2FA-44B5-96B1-F7550371ECC8}" destId="{E54ABAD3-FB02-434D-A12E-07E78609E5C3}" srcOrd="0" destOrd="0" presId="urn:microsoft.com/office/officeart/2005/8/layout/vList5"/>
    <dgm:cxn modelId="{6C661724-E459-42A8-8DEF-0A1B9873C5DC}" type="presParOf" srcId="{5980B1F4-C2FA-44B5-96B1-F7550371ECC8}" destId="{DB68E80D-5530-42D1-9703-B24361F7914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051C4C-8633-459C-B89F-CC7C2973E1DD}">
      <dsp:nvSpPr>
        <dsp:cNvPr id="0" name=""/>
        <dsp:cNvSpPr/>
      </dsp:nvSpPr>
      <dsp:spPr>
        <a:xfrm rot="5400000">
          <a:off x="4740624" y="-1420120"/>
          <a:ext cx="2080277" cy="544071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400" kern="1200" dirty="0"/>
            <a:t>Endo-tracheal suctioning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400" kern="1200" dirty="0" err="1"/>
            <a:t>Naso</a:t>
          </a:r>
          <a:r>
            <a:rPr lang="en-IN" sz="2400" kern="1200" dirty="0"/>
            <a:t>-tracheal suctioning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400" kern="1200" dirty="0" err="1"/>
            <a:t>Tracheostomy</a:t>
          </a:r>
          <a:r>
            <a:rPr lang="en-IN" sz="2400" kern="1200" baseline="0" dirty="0"/>
            <a:t> suctioning</a:t>
          </a:r>
          <a:endParaRPr lang="en-IN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400" kern="1200" dirty="0" err="1"/>
            <a:t>Oropharyngeal</a:t>
          </a:r>
          <a:r>
            <a:rPr lang="en-IN" sz="2400" kern="1200" dirty="0"/>
            <a:t> &amp; Nasopharyngeal suctioning</a:t>
          </a:r>
        </a:p>
      </dsp:txBody>
      <dsp:txXfrm rot="-5400000">
        <a:off x="3060404" y="361651"/>
        <a:ext cx="5339167" cy="1877175"/>
      </dsp:txXfrm>
    </dsp:sp>
    <dsp:sp modelId="{4AADA337-F113-4D5F-BA83-AC532D5942C3}">
      <dsp:nvSpPr>
        <dsp:cNvPr id="0" name=""/>
        <dsp:cNvSpPr/>
      </dsp:nvSpPr>
      <dsp:spPr>
        <a:xfrm>
          <a:off x="0" y="65"/>
          <a:ext cx="3060403" cy="2600346"/>
        </a:xfrm>
        <a:prstGeom prst="roundRect">
          <a:avLst/>
        </a:prstGeom>
        <a:blipFill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b="1" kern="1200" dirty="0"/>
            <a:t>OPEN SUCTION</a:t>
          </a:r>
        </a:p>
      </dsp:txBody>
      <dsp:txXfrm>
        <a:off x="126938" y="127003"/>
        <a:ext cx="2806527" cy="2346470"/>
      </dsp:txXfrm>
    </dsp:sp>
    <dsp:sp modelId="{DB68E80D-5530-42D1-9703-B24361F79148}">
      <dsp:nvSpPr>
        <dsp:cNvPr id="0" name=""/>
        <dsp:cNvSpPr/>
      </dsp:nvSpPr>
      <dsp:spPr>
        <a:xfrm rot="5400000">
          <a:off x="4740624" y="1310243"/>
          <a:ext cx="2080277" cy="544071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400" kern="1200" dirty="0"/>
            <a:t>Endo-tracheal </a:t>
          </a:r>
          <a:r>
            <a:rPr lang="en-IN" sz="2400" kern="1200" dirty="0" err="1"/>
            <a:t>suctionig</a:t>
          </a:r>
          <a:endParaRPr lang="en-IN" sz="2400" kern="1200" dirty="0"/>
        </a:p>
      </dsp:txBody>
      <dsp:txXfrm rot="-5400000">
        <a:off x="3060404" y="3092015"/>
        <a:ext cx="5339167" cy="1877175"/>
      </dsp:txXfrm>
    </dsp:sp>
    <dsp:sp modelId="{E54ABAD3-FB02-434D-A12E-07E78609E5C3}">
      <dsp:nvSpPr>
        <dsp:cNvPr id="0" name=""/>
        <dsp:cNvSpPr/>
      </dsp:nvSpPr>
      <dsp:spPr>
        <a:xfrm>
          <a:off x="0" y="2730429"/>
          <a:ext cx="3060403" cy="2600346"/>
        </a:xfrm>
        <a:prstGeom prst="roundRect">
          <a:avLst/>
        </a:prstGeom>
        <a:blipFill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600" kern="1200" dirty="0"/>
            <a:t>CLOSED SUCTION</a:t>
          </a:r>
        </a:p>
      </dsp:txBody>
      <dsp:txXfrm>
        <a:off x="126938" y="2857367"/>
        <a:ext cx="2806527" cy="2346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DC382-B398-48EC-AD90-C95C90563763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6B21C-EC7E-4984-82B3-8C8B6F70394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6B21C-EC7E-4984-82B3-8C8B6F70394A}" type="slidenum">
              <a:rPr lang="en-IN" smtClean="0"/>
              <a:pPr/>
              <a:t>27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20BF35B-3BC6-4ACA-92D8-84CE93130D9D}" type="datetimeFigureOut">
              <a:rPr lang="en-US" smtClean="0"/>
              <a:pPr/>
              <a:t>6/18/2024</a:t>
            </a:fld>
            <a:endParaRPr lang="en-IN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FF0B780-72FE-42E4-9418-DB70C735DCF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F35B-3BC6-4ACA-92D8-84CE93130D9D}" type="datetimeFigureOut">
              <a:rPr lang="en-US" smtClean="0"/>
              <a:pPr/>
              <a:t>6/18/2024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0B780-72FE-42E4-9418-DB70C735DCF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F35B-3BC6-4ACA-92D8-84CE93130D9D}" type="datetimeFigureOut">
              <a:rPr lang="en-US" smtClean="0"/>
              <a:pPr/>
              <a:t>6/18/2024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0B780-72FE-42E4-9418-DB70C735DCF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20BF35B-3BC6-4ACA-92D8-84CE93130D9D}" type="datetimeFigureOut">
              <a:rPr lang="en-US" smtClean="0"/>
              <a:pPr/>
              <a:t>6/18/2024</a:t>
            </a:fld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FF0B780-72FE-42E4-9418-DB70C735DCF9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20BF35B-3BC6-4ACA-92D8-84CE93130D9D}" type="datetimeFigureOut">
              <a:rPr lang="en-US" smtClean="0"/>
              <a:pPr/>
              <a:t>6/18/2024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FF0B780-72FE-42E4-9418-DB70C735DCF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F35B-3BC6-4ACA-92D8-84CE93130D9D}" type="datetimeFigureOut">
              <a:rPr lang="en-US" smtClean="0"/>
              <a:pPr/>
              <a:t>6/18/2024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0B780-72FE-42E4-9418-DB70C735DCF9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F35B-3BC6-4ACA-92D8-84CE93130D9D}" type="datetimeFigureOut">
              <a:rPr lang="en-US" smtClean="0"/>
              <a:pPr/>
              <a:t>6/18/2024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0B780-72FE-42E4-9418-DB70C735DCF9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20BF35B-3BC6-4ACA-92D8-84CE93130D9D}" type="datetimeFigureOut">
              <a:rPr lang="en-US" smtClean="0"/>
              <a:pPr/>
              <a:t>6/18/2024</a:t>
            </a:fld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FF0B780-72FE-42E4-9418-DB70C735DCF9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F35B-3BC6-4ACA-92D8-84CE93130D9D}" type="datetimeFigureOut">
              <a:rPr lang="en-US" smtClean="0"/>
              <a:pPr/>
              <a:t>6/18/2024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0B780-72FE-42E4-9418-DB70C735DCF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20BF35B-3BC6-4ACA-92D8-84CE93130D9D}" type="datetimeFigureOut">
              <a:rPr lang="en-US" smtClean="0"/>
              <a:pPr/>
              <a:t>6/18/2024</a:t>
            </a:fld>
            <a:endParaRPr lang="en-IN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FF0B780-72FE-42E4-9418-DB70C735DCF9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20BF35B-3BC6-4ACA-92D8-84CE93130D9D}" type="datetimeFigureOut">
              <a:rPr lang="en-US" smtClean="0"/>
              <a:pPr/>
              <a:t>6/18/2024</a:t>
            </a:fld>
            <a:endParaRPr lang="en-IN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FF0B780-72FE-42E4-9418-DB70C735DCF9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20BF35B-3BC6-4ACA-92D8-84CE93130D9D}" type="datetimeFigureOut">
              <a:rPr lang="en-US" smtClean="0"/>
              <a:pPr/>
              <a:t>6/18/2024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FF0B780-72FE-42E4-9418-DB70C735DCF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1604" y="428604"/>
            <a:ext cx="7143800" cy="1894362"/>
          </a:xfrm>
        </p:spPr>
        <p:txBody>
          <a:bodyPr>
            <a:normAutofit/>
          </a:bodyPr>
          <a:lstStyle/>
          <a:p>
            <a:pPr algn="ctr"/>
            <a:br>
              <a:rPr lang="en-IN" sz="2000" dirty="0">
                <a:solidFill>
                  <a:schemeClr val="tx1"/>
                </a:solidFill>
              </a:rPr>
            </a:br>
            <a:br>
              <a:rPr lang="en-IN" dirty="0">
                <a:solidFill>
                  <a:schemeClr val="tx1"/>
                </a:solidFill>
              </a:rPr>
            </a:br>
            <a:r>
              <a:rPr lang="en-IN" dirty="0">
                <a:solidFill>
                  <a:schemeClr val="tx1"/>
                </a:solidFill>
              </a:rPr>
              <a:t>Open suction versus closed suction</a:t>
            </a:r>
            <a:br>
              <a:rPr lang="en-IN" dirty="0">
                <a:solidFill>
                  <a:schemeClr val="tx1"/>
                </a:solidFill>
              </a:rPr>
            </a:b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3042" y="5003322"/>
            <a:ext cx="7286676" cy="1371600"/>
          </a:xfrm>
        </p:spPr>
        <p:txBody>
          <a:bodyPr>
            <a:normAutofit/>
          </a:bodyPr>
          <a:lstStyle/>
          <a:p>
            <a:r>
              <a:rPr lang="en-IN" dirty="0"/>
              <a:t>		</a:t>
            </a:r>
            <a:endParaRPr lang="en-IN" sz="2400" dirty="0"/>
          </a:p>
        </p:txBody>
      </p:sp>
      <p:sp>
        <p:nvSpPr>
          <p:cNvPr id="4" name="Rectangle 3"/>
          <p:cNvSpPr/>
          <p:nvPr/>
        </p:nvSpPr>
        <p:spPr>
          <a:xfrm>
            <a:off x="4286248" y="514351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IN" sz="1800" dirty="0">
                <a:solidFill>
                  <a:srgbClr val="111111"/>
                </a:solidFill>
                <a:cs typeface="Arial" charset="0"/>
              </a:rPr>
              <a:t>Dr. Santosh Dobhal</a:t>
            </a:r>
          </a:p>
          <a:p>
            <a:pPr algn="ctr">
              <a:spcBef>
                <a:spcPct val="0"/>
              </a:spcBef>
            </a:pPr>
            <a:r>
              <a:rPr lang="en-IN" sz="1800" dirty="0">
                <a:solidFill>
                  <a:srgbClr val="111111"/>
                </a:solidFill>
                <a:cs typeface="Arial" charset="0"/>
              </a:rPr>
              <a:t>Dept. Of Cardiovascular &amp; Respiratory Physiotherapy</a:t>
            </a:r>
          </a:p>
          <a:p>
            <a:pPr algn="ctr">
              <a:spcBef>
                <a:spcPct val="0"/>
              </a:spcBef>
            </a:pPr>
            <a:r>
              <a:rPr lang="en-IN" sz="1800" dirty="0">
                <a:solidFill>
                  <a:srgbClr val="111111"/>
                </a:solidFill>
                <a:cs typeface="Arial" charset="0"/>
              </a:rPr>
              <a:t>MGM Institute Of Physiotherapy </a:t>
            </a:r>
          </a:p>
          <a:p>
            <a:pPr algn="ctr">
              <a:spcBef>
                <a:spcPct val="0"/>
              </a:spcBef>
            </a:pPr>
            <a:r>
              <a:rPr lang="en-IN" sz="1800" dirty="0" err="1">
                <a:solidFill>
                  <a:srgbClr val="111111"/>
                </a:solidFill>
                <a:cs typeface="Arial" charset="0"/>
              </a:rPr>
              <a:t>Chh</a:t>
            </a:r>
            <a:r>
              <a:rPr lang="en-IN" sz="1800" dirty="0">
                <a:solidFill>
                  <a:srgbClr val="111111"/>
                </a:solidFill>
                <a:cs typeface="Arial" charset="0"/>
              </a:rPr>
              <a:t>. </a:t>
            </a:r>
            <a:r>
              <a:rPr lang="en-IN" sz="1800">
                <a:solidFill>
                  <a:srgbClr val="111111"/>
                </a:solidFill>
                <a:cs typeface="Arial" charset="0"/>
              </a:rPr>
              <a:t>Sambhajinagar</a:t>
            </a:r>
            <a:endParaRPr lang="en-US" dirty="0">
              <a:solidFill>
                <a:srgbClr val="111111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357166"/>
            <a:ext cx="7467600" cy="5500726"/>
          </a:xfrm>
        </p:spPr>
        <p:txBody>
          <a:bodyPr>
            <a:normAutofit lnSpcReduction="10000"/>
          </a:bodyPr>
          <a:lstStyle/>
          <a:p>
            <a:r>
              <a:rPr lang="en-IN" dirty="0"/>
              <a:t>There are number of different suction catheters designed for particular uses.</a:t>
            </a:r>
          </a:p>
          <a:p>
            <a:endParaRPr lang="en-IN" dirty="0"/>
          </a:p>
          <a:p>
            <a:r>
              <a:rPr lang="en-IN" dirty="0"/>
              <a:t>CURVED TIP catheters facilitate insertion into the desire </a:t>
            </a:r>
            <a:r>
              <a:rPr lang="en-IN" dirty="0" err="1"/>
              <a:t>mainstem</a:t>
            </a:r>
            <a:r>
              <a:rPr lang="en-IN" dirty="0"/>
              <a:t> bronchus.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>J shaped catheter tips are useful for suctioning the right upper lobe bronchus.</a:t>
            </a:r>
          </a:p>
        </p:txBody>
      </p:sp>
      <p:pic>
        <p:nvPicPr>
          <p:cNvPr id="4" name="Picture 3" descr="http://www.asid-bonz.de/uploads/pics/670108-Absaugkatheter-gebogen-web_0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2357430"/>
            <a:ext cx="400052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571480"/>
            <a:ext cx="7467600" cy="5572164"/>
          </a:xfrm>
        </p:spPr>
        <p:txBody>
          <a:bodyPr>
            <a:normAutofit lnSpcReduction="10000"/>
          </a:bodyPr>
          <a:lstStyle/>
          <a:p>
            <a:r>
              <a:rPr lang="en-IN" dirty="0"/>
              <a:t>Double lumen catheters with a lumen for oxygen </a:t>
            </a:r>
            <a:r>
              <a:rPr lang="en-IN" dirty="0" err="1"/>
              <a:t>insufflation</a:t>
            </a:r>
            <a:r>
              <a:rPr lang="en-IN" dirty="0"/>
              <a:t> or for instilling saline are available; it will reduces chances of hypoxemia 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>A single lumen insufflating suction catheter that allows either insufflations or suction has been described.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4" name="Picture 3" descr="Easytube Double Lumen Tub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785926"/>
            <a:ext cx="3929090" cy="26432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357166"/>
            <a:ext cx="7467600" cy="4873752"/>
          </a:xfrm>
        </p:spPr>
        <p:txBody>
          <a:bodyPr/>
          <a:lstStyle/>
          <a:p>
            <a:r>
              <a:rPr lang="en-IN" dirty="0"/>
              <a:t>A rigid (</a:t>
            </a:r>
            <a:r>
              <a:rPr lang="en-IN" dirty="0" err="1"/>
              <a:t>Yankauer</a:t>
            </a:r>
            <a:r>
              <a:rPr lang="en-IN" dirty="0"/>
              <a:t>, tonsil suction) catheter is useful under direct vision, especially in the oral cavity.</a:t>
            </a:r>
          </a:p>
          <a:p>
            <a:r>
              <a:rPr lang="en-IN" dirty="0"/>
              <a:t>It can remove large volumes of fluids more rapidly than a flexible catheter but carries risk of dental damage.</a:t>
            </a:r>
          </a:p>
          <a:p>
            <a:endParaRPr lang="en-IN" dirty="0"/>
          </a:p>
        </p:txBody>
      </p:sp>
      <p:pic>
        <p:nvPicPr>
          <p:cNvPr id="50178" name="Picture 2" descr="11.25in Yankauer Suction Tub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2285992"/>
            <a:ext cx="2847975" cy="3810000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 rot="5400000">
            <a:off x="3214678" y="2357430"/>
            <a:ext cx="71438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43042" y="2500306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Connector for vacuum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4429124" y="2714620"/>
            <a:ext cx="214314" cy="214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14876" y="2428868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Handle 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4572000" y="3714752"/>
            <a:ext cx="14287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86182" y="3929066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Thumb control valve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72198" y="428625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Catheter 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10800000">
            <a:off x="5786446" y="4429132"/>
            <a:ext cx="14287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 flipV="1">
            <a:off x="5786446" y="6072206"/>
            <a:ext cx="214314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286380" y="600076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Tip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EQUIPMENT NEEDED FOR SUCTIONING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1428736"/>
            <a:ext cx="7467600" cy="4873752"/>
          </a:xfrm>
        </p:spPr>
        <p:txBody>
          <a:bodyPr/>
          <a:lstStyle/>
          <a:p>
            <a:pPr lvl="0"/>
            <a:r>
              <a:rPr lang="en-IN" dirty="0"/>
              <a:t>Adjustable suction source/collection system</a:t>
            </a:r>
          </a:p>
          <a:p>
            <a:pPr lvl="0"/>
            <a:r>
              <a:rPr lang="en-IN" dirty="0"/>
              <a:t>Sterile suction catheter with thumb port</a:t>
            </a:r>
          </a:p>
          <a:p>
            <a:pPr lvl="0"/>
            <a:r>
              <a:rPr lang="en-IN" dirty="0"/>
              <a:t>Sterile gloves</a:t>
            </a:r>
          </a:p>
          <a:p>
            <a:pPr lvl="0"/>
            <a:r>
              <a:rPr lang="en-IN" dirty="0"/>
              <a:t>Goggles, Mask, and Gown</a:t>
            </a:r>
          </a:p>
          <a:p>
            <a:pPr lvl="0"/>
            <a:r>
              <a:rPr lang="en-IN" dirty="0"/>
              <a:t>Sterile basin</a:t>
            </a:r>
          </a:p>
          <a:p>
            <a:pPr lvl="0"/>
            <a:r>
              <a:rPr lang="en-IN" dirty="0"/>
              <a:t>Sterile bulk water or saline</a:t>
            </a:r>
          </a:p>
          <a:p>
            <a:pPr lvl="0"/>
            <a:r>
              <a:rPr lang="en-IN" dirty="0"/>
              <a:t>Sterile saline for instillation</a:t>
            </a:r>
          </a:p>
          <a:p>
            <a:pPr lvl="0"/>
            <a:r>
              <a:rPr lang="en-IN" dirty="0"/>
              <a:t>Oxygen delivery system</a:t>
            </a:r>
          </a:p>
          <a:p>
            <a:r>
              <a:rPr lang="en-IN" dirty="0"/>
              <a:t>AMBU bag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IN" dirty="0"/>
              <a:t> </a:t>
            </a:r>
          </a:p>
        </p:txBody>
      </p:sp>
      <p:pic>
        <p:nvPicPr>
          <p:cNvPr id="1026" name="Picture 2" descr="http://www.myrespiratorysupply.com/images/suctioncatheterkit14fr.JPG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</p:spPr>
      </p:pic>
      <p:pic>
        <p:nvPicPr>
          <p:cNvPr id="1029" name="Picture 5" descr="stock photo : isolated photo of respiratory Ambu bag on white backgroun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4000504"/>
            <a:ext cx="3643306" cy="2611125"/>
          </a:xfrm>
          <a:prstGeom prst="rect">
            <a:avLst/>
          </a:prstGeom>
          <a:noFill/>
        </p:spPr>
      </p:pic>
      <p:pic>
        <p:nvPicPr>
          <p:cNvPr id="1031" name="Picture 7" descr="http://www.habstalkradio.com/wp-content/uploads/2011/01/hospital_mask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0"/>
            <a:ext cx="3929090" cy="4064451"/>
          </a:xfrm>
          <a:prstGeom prst="rect">
            <a:avLst/>
          </a:prstGeom>
          <a:noFill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6" y="3500438"/>
            <a:ext cx="1071570" cy="2009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Suction pressure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Set suction pressure as low as possible, yet high enough to effectively clear secretions.</a:t>
            </a:r>
          </a:p>
          <a:p>
            <a:endParaRPr lang="en-IN" dirty="0"/>
          </a:p>
          <a:p>
            <a:pPr lvl="1"/>
            <a:r>
              <a:rPr lang="en-IN" sz="2400" dirty="0"/>
              <a:t>Infants:  (-60 to -80 mmHg)</a:t>
            </a:r>
          </a:p>
          <a:p>
            <a:pPr lvl="1"/>
            <a:endParaRPr lang="en-IN" sz="2400" dirty="0"/>
          </a:p>
          <a:p>
            <a:pPr lvl="1"/>
            <a:r>
              <a:rPr lang="en-IN" sz="2400" dirty="0"/>
              <a:t>Children: (-80 to -100 mmHg)</a:t>
            </a:r>
          </a:p>
          <a:p>
            <a:pPr lvl="1"/>
            <a:endParaRPr lang="en-IN" sz="2400" dirty="0"/>
          </a:p>
          <a:p>
            <a:pPr lvl="1"/>
            <a:r>
              <a:rPr lang="en-IN" sz="2400" dirty="0"/>
              <a:t>Adults: (-100 to -120 mmHg)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SUCTIONING TECHNIQUES</a:t>
            </a:r>
            <a:br>
              <a:rPr lang="en-IN" b="1" dirty="0"/>
            </a:b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14282" y="1142984"/>
          <a:ext cx="8501122" cy="5330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428604"/>
            <a:ext cx="7929618" cy="6643710"/>
          </a:xfrm>
        </p:spPr>
        <p:txBody>
          <a:bodyPr/>
          <a:lstStyle/>
          <a:p>
            <a:pPr algn="just"/>
            <a:r>
              <a:rPr lang="en-IN" dirty="0"/>
              <a:t>According to suction depth </a:t>
            </a:r>
          </a:p>
          <a:p>
            <a:pPr algn="just"/>
            <a:endParaRPr lang="en-IN" dirty="0"/>
          </a:p>
          <a:p>
            <a:pPr lvl="1" algn="just"/>
            <a:r>
              <a:rPr lang="en-IN" sz="2400" b="1" dirty="0"/>
              <a:t>Deep Suctioning</a:t>
            </a:r>
          </a:p>
          <a:p>
            <a:pPr lvl="2" algn="just"/>
            <a:r>
              <a:rPr lang="en-IN" sz="2400" dirty="0"/>
              <a:t>Insertion of suction catheter until resistance is met followed by withdrawal of catheter by 1cm before application of negative pressure. </a:t>
            </a:r>
          </a:p>
          <a:p>
            <a:pPr algn="just"/>
            <a:r>
              <a:rPr lang="en-IN" b="1" dirty="0"/>
              <a:t> </a:t>
            </a:r>
          </a:p>
          <a:p>
            <a:pPr lvl="1" algn="just"/>
            <a:r>
              <a:rPr lang="en-IN" sz="2400" b="1" dirty="0"/>
              <a:t>Shallow Suctioning </a:t>
            </a:r>
          </a:p>
          <a:p>
            <a:pPr lvl="2" algn="just"/>
            <a:r>
              <a:rPr lang="en-IN" sz="2400" dirty="0"/>
              <a:t>Insertion of suction catheter to predetermine depth, usually the length of the artificial airway plus adapter</a:t>
            </a:r>
            <a:r>
              <a:rPr lang="en-IN" dirty="0"/>
              <a:t>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OPEN SUCTIONING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500174"/>
            <a:ext cx="7786742" cy="4873752"/>
          </a:xfrm>
        </p:spPr>
        <p:txBody>
          <a:bodyPr>
            <a:normAutofit/>
          </a:bodyPr>
          <a:lstStyle/>
          <a:p>
            <a:pPr algn="just"/>
            <a:r>
              <a:rPr lang="en-IN" dirty="0"/>
              <a:t>Classically airway suctioning is performed disconnecting the patient from the ventilator and introduced a suction catheter into artificial airways, this technique known as an open suctioning.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500042"/>
            <a:ext cx="8143932" cy="5715040"/>
          </a:xfrm>
        </p:spPr>
        <p:txBody>
          <a:bodyPr>
            <a:norm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en-IN" b="1" dirty="0"/>
              <a:t>Endo-Tracheal Suctioning (ETS)</a:t>
            </a:r>
            <a:endParaRPr lang="en-IN" dirty="0"/>
          </a:p>
          <a:p>
            <a:pPr algn="just">
              <a:buNone/>
            </a:pPr>
            <a:r>
              <a:rPr lang="en-IN" dirty="0"/>
              <a:t> </a:t>
            </a:r>
          </a:p>
          <a:p>
            <a:pPr algn="just"/>
            <a:r>
              <a:rPr lang="en-IN" dirty="0"/>
              <a:t>Most common procedure</a:t>
            </a:r>
          </a:p>
          <a:p>
            <a:pPr algn="just"/>
            <a:endParaRPr lang="en-IN" dirty="0"/>
          </a:p>
          <a:p>
            <a:pPr algn="just"/>
            <a:r>
              <a:rPr lang="en-IN" dirty="0"/>
              <a:t>Component of bronchial hygiene and mechanical ventilation that involves the mechanical aspiration of pulmonary secretions from a patient’s artificial airway to prevent obstructions.</a:t>
            </a:r>
          </a:p>
          <a:p>
            <a:pPr algn="just"/>
            <a:endParaRPr lang="en-IN" dirty="0"/>
          </a:p>
          <a:p>
            <a:pPr algn="just"/>
            <a:r>
              <a:rPr lang="en-IN" sz="2000" dirty="0"/>
              <a:t>AARC CLINICAL PRACTICE GUIDELINE: ENDOTRACHEAL SUCTIONING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400" b="1" dirty="0"/>
              <a:t>Contents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Definition</a:t>
            </a:r>
          </a:p>
          <a:p>
            <a:pPr lvl="0"/>
            <a:r>
              <a:rPr lang="en-IN" dirty="0"/>
              <a:t>General Principles</a:t>
            </a:r>
          </a:p>
          <a:p>
            <a:pPr lvl="0"/>
            <a:r>
              <a:rPr lang="en-IN" dirty="0"/>
              <a:t>Complete Suction System</a:t>
            </a:r>
          </a:p>
          <a:p>
            <a:pPr lvl="0"/>
            <a:r>
              <a:rPr lang="en-IN" dirty="0"/>
              <a:t>Types Of Suctioning</a:t>
            </a:r>
          </a:p>
          <a:p>
            <a:pPr lvl="1"/>
            <a:r>
              <a:rPr lang="en-IN" sz="2400" dirty="0"/>
              <a:t>Open Suctioning</a:t>
            </a:r>
          </a:p>
          <a:p>
            <a:pPr lvl="1"/>
            <a:r>
              <a:rPr lang="en-IN" sz="2400" dirty="0"/>
              <a:t>Closed Suctioning</a:t>
            </a:r>
          </a:p>
          <a:p>
            <a:pPr lvl="0"/>
            <a:r>
              <a:rPr lang="en-IN" dirty="0"/>
              <a:t>Comparison Of Open And Closed Suction</a:t>
            </a:r>
          </a:p>
          <a:p>
            <a:pPr lvl="0"/>
            <a:r>
              <a:rPr lang="en-IN" dirty="0"/>
              <a:t>References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654032"/>
          </a:xfrm>
        </p:spPr>
        <p:txBody>
          <a:bodyPr anchor="ctr">
            <a:normAutofit/>
          </a:bodyPr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285728"/>
            <a:ext cx="8186766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b="1" dirty="0"/>
              <a:t>INDICATIONS</a:t>
            </a:r>
            <a:endParaRPr lang="en-IN" dirty="0"/>
          </a:p>
          <a:p>
            <a:pPr>
              <a:buNone/>
            </a:pPr>
            <a:endParaRPr lang="en-IN" dirty="0"/>
          </a:p>
          <a:p>
            <a:pPr lvl="0"/>
            <a:r>
              <a:rPr lang="en-IN" dirty="0"/>
              <a:t>Remove accumulated pulmonary secretion.</a:t>
            </a:r>
          </a:p>
          <a:p>
            <a:pPr lvl="0"/>
            <a:endParaRPr lang="en-IN" dirty="0"/>
          </a:p>
          <a:p>
            <a:pPr lvl="0" algn="just"/>
            <a:r>
              <a:rPr lang="en-IN" dirty="0"/>
              <a:t>Obtain a sputum specimen for microbiological or </a:t>
            </a:r>
            <a:r>
              <a:rPr lang="en-IN" dirty="0" err="1"/>
              <a:t>cytologic</a:t>
            </a:r>
            <a:r>
              <a:rPr lang="en-IN" dirty="0"/>
              <a:t> examination</a:t>
            </a:r>
          </a:p>
          <a:p>
            <a:pPr lvl="0" algn="just"/>
            <a:endParaRPr lang="en-IN" dirty="0"/>
          </a:p>
          <a:p>
            <a:pPr lvl="0" algn="just"/>
            <a:r>
              <a:rPr lang="en-IN" dirty="0"/>
              <a:t>Maintain the patency and integrity of the artificial airway</a:t>
            </a:r>
          </a:p>
          <a:p>
            <a:pPr lvl="0" algn="just">
              <a:buNone/>
            </a:pPr>
            <a:endParaRPr lang="en-IN" dirty="0"/>
          </a:p>
          <a:p>
            <a:pPr lvl="0" algn="just"/>
            <a:r>
              <a:rPr lang="en-IN" dirty="0"/>
              <a:t>To stimulate a cough reflex</a:t>
            </a:r>
          </a:p>
          <a:p>
            <a:pPr lvl="0" algn="just"/>
            <a:endParaRPr lang="en-IN" dirty="0"/>
          </a:p>
          <a:p>
            <a:pPr lvl="0" algn="just"/>
            <a:r>
              <a:rPr lang="en-IN" dirty="0"/>
              <a:t>Pulmonary atelectasis or consolidation, presumed to be associate with secretion </a:t>
            </a:r>
            <a:r>
              <a:rPr lang="en-IN" dirty="0" err="1"/>
              <a:t>retension</a:t>
            </a:r>
            <a:endParaRPr lang="en-IN" dirty="0"/>
          </a:p>
          <a:p>
            <a:pPr lvl="0"/>
            <a:endParaRPr lang="en-IN" dirty="0"/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 anchor="t">
            <a:normAutofit fontScale="90000"/>
          </a:bodyPr>
          <a:lstStyle/>
          <a:p>
            <a:r>
              <a:rPr lang="en-IN" sz="3100" dirty="0"/>
              <a:t> </a:t>
            </a:r>
            <a:r>
              <a:rPr lang="en-IN" sz="3100" b="1" dirty="0"/>
              <a:t>CONTRAINDICATION </a:t>
            </a:r>
            <a:br>
              <a:rPr lang="en-IN" dirty="0"/>
            </a:b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43890" cy="3471874"/>
          </a:xfrm>
        </p:spPr>
        <p:txBody>
          <a:bodyPr>
            <a:normAutofit/>
          </a:bodyPr>
          <a:lstStyle/>
          <a:p>
            <a:pPr algn="just"/>
            <a:r>
              <a:rPr lang="en-IN" dirty="0"/>
              <a:t>No absolute contraindication</a:t>
            </a:r>
          </a:p>
          <a:p>
            <a:pPr algn="just">
              <a:buNone/>
            </a:pPr>
            <a:endParaRPr lang="en-IN" dirty="0"/>
          </a:p>
          <a:p>
            <a:pPr algn="just"/>
            <a:r>
              <a:rPr lang="en-IN" dirty="0"/>
              <a:t>Most contraindications are relative to the patient’s risk of developing adverse reactions or worsening clinical condition as result of the procedure. </a:t>
            </a:r>
          </a:p>
          <a:p>
            <a:pPr algn="just"/>
            <a:endParaRPr lang="en-IN" dirty="0"/>
          </a:p>
          <a:p>
            <a:pPr algn="just">
              <a:buNone/>
            </a:pPr>
            <a:endParaRPr lang="en-IN" dirty="0"/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785794"/>
          </a:xfrm>
        </p:spPr>
        <p:txBody>
          <a:bodyPr/>
          <a:lstStyle/>
          <a:p>
            <a:r>
              <a:rPr lang="en-IN" b="1" dirty="0"/>
              <a:t>MONITORING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7158" y="1142984"/>
            <a:ext cx="8286808" cy="5715016"/>
          </a:xfrm>
        </p:spPr>
        <p:txBody>
          <a:bodyPr>
            <a:normAutofit/>
          </a:bodyPr>
          <a:lstStyle/>
          <a:p>
            <a:pPr lvl="1"/>
            <a:r>
              <a:rPr lang="en-IN" sz="2400" dirty="0"/>
              <a:t>Breath sound</a:t>
            </a:r>
          </a:p>
          <a:p>
            <a:pPr lvl="1"/>
            <a:r>
              <a:rPr lang="en-IN" sz="2400" dirty="0"/>
              <a:t>Oxygen saturation (SpO</a:t>
            </a:r>
            <a:r>
              <a:rPr lang="en-IN" sz="2400" baseline="-25000" dirty="0"/>
              <a:t>2</a:t>
            </a:r>
            <a:r>
              <a:rPr lang="en-IN" sz="2400" dirty="0"/>
              <a:t>)</a:t>
            </a:r>
          </a:p>
          <a:p>
            <a:pPr lvl="1"/>
            <a:r>
              <a:rPr lang="en-IN" sz="2400" dirty="0"/>
              <a:t>Respiratory rate and pattern</a:t>
            </a:r>
          </a:p>
          <a:p>
            <a:pPr lvl="1"/>
            <a:r>
              <a:rPr lang="en-IN" sz="2400" dirty="0"/>
              <a:t>Pulse rate, blood pressure, ECG(if indicated and available)</a:t>
            </a:r>
          </a:p>
          <a:p>
            <a:pPr lvl="1"/>
            <a:r>
              <a:rPr lang="en-IN" sz="2400" dirty="0"/>
              <a:t>Sputum (colour, volume, consistency, odour)</a:t>
            </a:r>
          </a:p>
          <a:p>
            <a:pPr lvl="1"/>
            <a:r>
              <a:rPr lang="en-IN" sz="2400" dirty="0"/>
              <a:t>Ventilator parameters</a:t>
            </a:r>
          </a:p>
          <a:p>
            <a:pPr lvl="1"/>
            <a:r>
              <a:rPr lang="en-IN" sz="2400" dirty="0"/>
              <a:t>Arterial blood gases</a:t>
            </a:r>
          </a:p>
          <a:p>
            <a:pPr lvl="1"/>
            <a:r>
              <a:rPr lang="en-IN" sz="2400" dirty="0"/>
              <a:t>ICP (if indicated and available)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IN" b="1" dirty="0"/>
              <a:t>THE PROCEDURE OF ETS INCLUDES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428736"/>
            <a:ext cx="8143932" cy="4873752"/>
          </a:xfrm>
        </p:spPr>
        <p:txBody>
          <a:bodyPr/>
          <a:lstStyle/>
          <a:p>
            <a:pPr>
              <a:buNone/>
            </a:pPr>
            <a:endParaRPr lang="en-IN" dirty="0"/>
          </a:p>
          <a:p>
            <a:pPr lvl="0"/>
            <a:r>
              <a:rPr lang="en-IN" dirty="0"/>
              <a:t>Patient Preparation</a:t>
            </a:r>
          </a:p>
          <a:p>
            <a:pPr lvl="0"/>
            <a:endParaRPr lang="en-IN" dirty="0"/>
          </a:p>
          <a:p>
            <a:pPr lvl="0"/>
            <a:r>
              <a:rPr lang="en-IN" dirty="0"/>
              <a:t>Suctioning Event </a:t>
            </a:r>
          </a:p>
          <a:p>
            <a:pPr lvl="0"/>
            <a:endParaRPr lang="en-IN" dirty="0"/>
          </a:p>
          <a:p>
            <a:pPr lvl="0"/>
            <a:r>
              <a:rPr lang="en-IN" dirty="0"/>
              <a:t>Follow-up Care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467600" cy="1143000"/>
          </a:xfrm>
        </p:spPr>
        <p:txBody>
          <a:bodyPr/>
          <a:lstStyle/>
          <a:p>
            <a:r>
              <a:rPr lang="en-IN" b="1" dirty="0"/>
              <a:t>FREQUENCY OF ETS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14348" y="1714488"/>
            <a:ext cx="7715304" cy="4873752"/>
          </a:xfrm>
        </p:spPr>
        <p:txBody>
          <a:bodyPr/>
          <a:lstStyle/>
          <a:p>
            <a:pPr algn="just"/>
            <a:r>
              <a:rPr lang="en-IN" dirty="0"/>
              <a:t>Suctioning should be performed only when clinically indicated in order to maintain the patency of the artificial airway used.</a:t>
            </a:r>
          </a:p>
          <a:p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357166"/>
            <a:ext cx="8215370" cy="607223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b="1" dirty="0"/>
              <a:t>ASSESSMENT OF OUTCOME</a:t>
            </a:r>
            <a:endParaRPr lang="en-IN" dirty="0"/>
          </a:p>
          <a:p>
            <a:pPr lvl="1"/>
            <a:endParaRPr lang="en-IN" dirty="0"/>
          </a:p>
          <a:p>
            <a:pPr lvl="1" algn="just"/>
            <a:r>
              <a:rPr lang="en-IN" sz="2400" dirty="0"/>
              <a:t>Improvement in breath sounds</a:t>
            </a:r>
          </a:p>
          <a:p>
            <a:pPr lvl="1" algn="just"/>
            <a:endParaRPr lang="en-IN" sz="2400" dirty="0"/>
          </a:p>
          <a:p>
            <a:pPr lvl="1" algn="just"/>
            <a:r>
              <a:rPr lang="en-IN" sz="2400" b="1" dirty="0"/>
              <a:t>↓</a:t>
            </a:r>
            <a:r>
              <a:rPr lang="en-IN" sz="2400" dirty="0"/>
              <a:t> Peak </a:t>
            </a:r>
            <a:r>
              <a:rPr lang="en-IN" sz="2400" dirty="0" err="1"/>
              <a:t>Inspiratory</a:t>
            </a:r>
            <a:r>
              <a:rPr lang="en-IN" sz="2400" dirty="0"/>
              <a:t> Pressure</a:t>
            </a:r>
          </a:p>
          <a:p>
            <a:pPr lvl="1" algn="just"/>
            <a:endParaRPr lang="en-IN" sz="2400" dirty="0"/>
          </a:p>
          <a:p>
            <a:pPr lvl="1" algn="just"/>
            <a:r>
              <a:rPr lang="en-IN" sz="2400" b="1" dirty="0"/>
              <a:t>↓</a:t>
            </a:r>
            <a:r>
              <a:rPr lang="en-IN" sz="1800" dirty="0"/>
              <a:t> </a:t>
            </a:r>
            <a:r>
              <a:rPr lang="en-IN" sz="2400" dirty="0"/>
              <a:t>airway resistance or ↑ dynamic compliance</a:t>
            </a:r>
          </a:p>
          <a:p>
            <a:pPr lvl="1" algn="just">
              <a:buNone/>
            </a:pPr>
            <a:r>
              <a:rPr lang="en-IN" sz="2400" dirty="0"/>
              <a:t> </a:t>
            </a:r>
          </a:p>
          <a:p>
            <a:pPr lvl="1" algn="just"/>
            <a:r>
              <a:rPr lang="en-IN" sz="2400" dirty="0"/>
              <a:t>↑ tidal volume delivery during pressure-limited ventilation</a:t>
            </a:r>
          </a:p>
          <a:p>
            <a:pPr algn="just"/>
            <a:endParaRPr lang="en-IN" dirty="0"/>
          </a:p>
          <a:p>
            <a:pPr lvl="1" algn="just"/>
            <a:r>
              <a:rPr lang="en-IN" sz="2400" dirty="0"/>
              <a:t>Improvement in ABG values or saturation as reflected by pulse </a:t>
            </a:r>
            <a:r>
              <a:rPr lang="en-IN" sz="2400" dirty="0" err="1"/>
              <a:t>oximeter</a:t>
            </a:r>
            <a:r>
              <a:rPr lang="en-IN" sz="2400" dirty="0"/>
              <a:t> (SpO</a:t>
            </a:r>
            <a:r>
              <a:rPr lang="en-IN" sz="2400" baseline="-25000" dirty="0"/>
              <a:t>2</a:t>
            </a:r>
            <a:r>
              <a:rPr lang="en-IN" sz="2400" dirty="0"/>
              <a:t>)</a:t>
            </a:r>
          </a:p>
          <a:p>
            <a:pPr algn="just"/>
            <a:endParaRPr lang="en-IN" dirty="0"/>
          </a:p>
          <a:p>
            <a:pPr lvl="1" algn="just"/>
            <a:r>
              <a:rPr lang="en-IN" sz="2400" dirty="0"/>
              <a:t>Removal of pulmonary secretions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714356"/>
            <a:ext cx="7858180" cy="4873752"/>
          </a:xfrm>
        </p:spPr>
        <p:txBody>
          <a:bodyPr/>
          <a:lstStyle/>
          <a:p>
            <a:pPr>
              <a:buNone/>
            </a:pPr>
            <a:r>
              <a:rPr lang="en-IN" b="1" dirty="0"/>
              <a:t>LIMITATIONS OF METHOD </a:t>
            </a:r>
          </a:p>
          <a:p>
            <a:endParaRPr lang="en-IN" dirty="0"/>
          </a:p>
          <a:p>
            <a:pPr algn="just"/>
            <a:r>
              <a:rPr lang="en-IN" dirty="0" err="1"/>
              <a:t>Endotracheal</a:t>
            </a:r>
            <a:r>
              <a:rPr lang="en-IN" dirty="0"/>
              <a:t> suctioning is not a benign procedure, and operators should remain sensitive to possible hazards and complications and take all necessary precautions to ensure patient safety. </a:t>
            </a:r>
          </a:p>
          <a:p>
            <a:pPr algn="just">
              <a:buNone/>
            </a:pPr>
            <a:endParaRPr lang="en-IN" dirty="0"/>
          </a:p>
          <a:p>
            <a:pPr algn="just"/>
            <a:r>
              <a:rPr lang="en-IN" dirty="0"/>
              <a:t>Secretions in peripheral airways are not and should not be directly removed by </a:t>
            </a:r>
            <a:r>
              <a:rPr lang="en-IN" dirty="0" err="1"/>
              <a:t>endotracheal</a:t>
            </a:r>
            <a:r>
              <a:rPr lang="en-IN" dirty="0"/>
              <a:t> suctioning.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115328" cy="60453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b="1" dirty="0"/>
              <a:t>HAZARDS AND COMPLICATION OF ETS</a:t>
            </a:r>
          </a:p>
          <a:p>
            <a:pPr>
              <a:buNone/>
            </a:pPr>
            <a:endParaRPr lang="en-IN" dirty="0"/>
          </a:p>
          <a:p>
            <a:pPr lvl="1"/>
            <a:r>
              <a:rPr lang="en-IN" sz="2400" dirty="0"/>
              <a:t>Hypoxemia</a:t>
            </a:r>
          </a:p>
          <a:p>
            <a:pPr lvl="1"/>
            <a:r>
              <a:rPr lang="en-IN" sz="2400" dirty="0"/>
              <a:t>Decrease in dynamic lung compliance and FRC</a:t>
            </a:r>
          </a:p>
          <a:p>
            <a:pPr lvl="1"/>
            <a:r>
              <a:rPr lang="en-IN" sz="2400" dirty="0"/>
              <a:t>Atelectasis</a:t>
            </a:r>
          </a:p>
          <a:p>
            <a:pPr lvl="1"/>
            <a:r>
              <a:rPr lang="en-IN" sz="2400" dirty="0"/>
              <a:t>Tracheal and/or bronchial mucosal trauma</a:t>
            </a:r>
          </a:p>
          <a:p>
            <a:pPr lvl="1"/>
            <a:r>
              <a:rPr lang="en-IN" sz="2400" dirty="0" err="1"/>
              <a:t>Bronchoconstriction</a:t>
            </a:r>
            <a:r>
              <a:rPr lang="en-IN" sz="2400" dirty="0"/>
              <a:t> / </a:t>
            </a:r>
            <a:r>
              <a:rPr lang="en-IN" sz="2400" dirty="0" err="1"/>
              <a:t>bronchospasm</a:t>
            </a:r>
            <a:endParaRPr lang="en-IN" sz="2400" dirty="0"/>
          </a:p>
          <a:p>
            <a:pPr lvl="1"/>
            <a:r>
              <a:rPr lang="en-IN" sz="2400" dirty="0"/>
              <a:t>Pulmonary haemorrhage/ bleeding</a:t>
            </a:r>
          </a:p>
          <a:p>
            <a:pPr lvl="1"/>
            <a:r>
              <a:rPr lang="en-IN" sz="2400" dirty="0"/>
              <a:t>Infection (patient and /or caregiver)</a:t>
            </a:r>
          </a:p>
          <a:p>
            <a:pPr lvl="1"/>
            <a:r>
              <a:rPr lang="en-IN" sz="2400" dirty="0"/>
              <a:t>Changes in cerebral blood flow and increased ICP</a:t>
            </a:r>
          </a:p>
          <a:p>
            <a:pPr lvl="1"/>
            <a:r>
              <a:rPr lang="en-IN" sz="2400" dirty="0"/>
              <a:t>Hypertension</a:t>
            </a:r>
          </a:p>
          <a:p>
            <a:pPr lvl="1"/>
            <a:r>
              <a:rPr lang="en-IN" sz="2400" dirty="0"/>
              <a:t>Hypotension</a:t>
            </a:r>
          </a:p>
          <a:p>
            <a:pPr lvl="1"/>
            <a:r>
              <a:rPr lang="en-IN" sz="2400" dirty="0"/>
              <a:t>Cardiac arrhythmias </a:t>
            </a:r>
          </a:p>
          <a:p>
            <a:pPr lvl="1"/>
            <a:endParaRPr lang="en-IN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NASO-TRACHEAL SUCTIONING (NTS)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28" cy="4873752"/>
          </a:xfrm>
        </p:spPr>
        <p:txBody>
          <a:bodyPr/>
          <a:lstStyle/>
          <a:p>
            <a:pPr algn="just"/>
            <a:r>
              <a:rPr lang="en-IN" dirty="0" err="1"/>
              <a:t>Nasotracheal</a:t>
            </a:r>
            <a:r>
              <a:rPr lang="en-IN" dirty="0"/>
              <a:t> suctioning is an aspiration of accumulated secretion or foreign material by suction catheter through nasal passage &amp; pharynx into the trachea without tracheal tube or </a:t>
            </a:r>
            <a:r>
              <a:rPr lang="en-IN" dirty="0" err="1"/>
              <a:t>tracheostomy</a:t>
            </a:r>
            <a:r>
              <a:rPr lang="en-IN" dirty="0"/>
              <a:t> </a:t>
            </a:r>
          </a:p>
          <a:p>
            <a:pPr algn="just"/>
            <a:endParaRPr lang="en-IN" dirty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143000"/>
          </a:xfrm>
        </p:spPr>
        <p:txBody>
          <a:bodyPr>
            <a:normAutofit fontScale="90000"/>
          </a:bodyPr>
          <a:lstStyle/>
          <a:p>
            <a:r>
              <a:rPr lang="en-IN" dirty="0"/>
              <a:t>AARC GUIDELINE: NASOTRACHEALSUCTIONING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186766" cy="5259530"/>
          </a:xfrm>
        </p:spPr>
        <p:txBody>
          <a:bodyPr/>
          <a:lstStyle/>
          <a:p>
            <a:pPr>
              <a:buNone/>
            </a:pPr>
            <a:r>
              <a:rPr lang="en-IN" b="1" dirty="0"/>
              <a:t>INDICATION </a:t>
            </a:r>
          </a:p>
          <a:p>
            <a:pPr>
              <a:buNone/>
            </a:pPr>
            <a:endParaRPr lang="en-IN" dirty="0"/>
          </a:p>
          <a:p>
            <a:pPr algn="just">
              <a:buNone/>
            </a:pPr>
            <a:r>
              <a:rPr lang="en-IN" dirty="0"/>
              <a:t>	To maintain a patent airway and remove saliva, pulmonary secretions, blood, or foreign material from the trachea in the presence of</a:t>
            </a:r>
          </a:p>
          <a:p>
            <a:pPr algn="just"/>
            <a:endParaRPr lang="en-IN" sz="2400" dirty="0"/>
          </a:p>
          <a:p>
            <a:pPr algn="just"/>
            <a:r>
              <a:rPr lang="en-IN" sz="2400" dirty="0"/>
              <a:t>Inability to clear secretions </a:t>
            </a:r>
          </a:p>
          <a:p>
            <a:pPr lvl="4" algn="just"/>
            <a:endParaRPr lang="en-IN" sz="2400" dirty="0"/>
          </a:p>
          <a:p>
            <a:pPr lvl="0" algn="just"/>
            <a:r>
              <a:rPr lang="en-IN" dirty="0"/>
              <a:t>To stimulate cough or for unrelieved coughing</a:t>
            </a:r>
          </a:p>
          <a:p>
            <a:pPr algn="just">
              <a:buNone/>
            </a:pPr>
            <a:endParaRPr lang="en-IN" dirty="0"/>
          </a:p>
          <a:p>
            <a:pPr algn="just"/>
            <a:r>
              <a:rPr lang="en-IN" dirty="0"/>
              <a:t>To obtain a sputum sample for microbiological or cytological analysis</a:t>
            </a:r>
          </a:p>
          <a:p>
            <a:pPr lvl="1" algn="just"/>
            <a:endParaRPr lang="en-IN" sz="2400" dirty="0"/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introduction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85786" y="1500174"/>
            <a:ext cx="7467600" cy="4873752"/>
          </a:xfrm>
        </p:spPr>
        <p:txBody>
          <a:bodyPr/>
          <a:lstStyle/>
          <a:p>
            <a:pPr algn="just"/>
            <a:r>
              <a:rPr lang="en-IN" dirty="0"/>
              <a:t>An application of negative pressure (vacuum) to the airways through a collecting tube (flexible catheter or suction tip) is known as airway suctioning.</a:t>
            </a:r>
          </a:p>
          <a:p>
            <a:pPr algn="just">
              <a:buNone/>
            </a:pPr>
            <a:endParaRPr lang="en-IN" dirty="0"/>
          </a:p>
          <a:p>
            <a:pPr algn="just"/>
            <a:r>
              <a:rPr lang="en-IN" dirty="0"/>
              <a:t>The purpose of suctioning is to remove retained secretion or other semi-liquid fluids from the airways.</a:t>
            </a:r>
          </a:p>
          <a:p>
            <a:pPr algn="just"/>
            <a:endParaRPr lang="en-IN" dirty="0"/>
          </a:p>
          <a:p>
            <a:pPr algn="just"/>
            <a:r>
              <a:rPr lang="en-IN" dirty="0"/>
              <a:t>It is an essential procedure for patient requiring prolonged intubation to prevent infections and narrowing of artificial airways.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14316" y="500042"/>
            <a:ext cx="8429684" cy="61882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3000" b="1" dirty="0"/>
              <a:t>CONTAINDICATION </a:t>
            </a:r>
          </a:p>
          <a:p>
            <a:pPr>
              <a:buNone/>
            </a:pPr>
            <a:endParaRPr lang="en-IN" dirty="0"/>
          </a:p>
          <a:p>
            <a:pPr lvl="1"/>
            <a:r>
              <a:rPr lang="en-IN" sz="2400" dirty="0"/>
              <a:t>Occluded nasal passages / Nasal bleeding</a:t>
            </a:r>
          </a:p>
          <a:p>
            <a:pPr lvl="1"/>
            <a:r>
              <a:rPr lang="en-IN" sz="2400" dirty="0" err="1"/>
              <a:t>Epiglottitis</a:t>
            </a:r>
            <a:r>
              <a:rPr lang="en-IN" sz="2400" dirty="0"/>
              <a:t> or croup (absolute)</a:t>
            </a:r>
          </a:p>
          <a:p>
            <a:pPr lvl="1"/>
            <a:r>
              <a:rPr lang="en-IN" sz="2400" dirty="0"/>
              <a:t>Acute head, facial, or neck injury</a:t>
            </a:r>
          </a:p>
          <a:p>
            <a:pPr lvl="1"/>
            <a:r>
              <a:rPr lang="en-IN" sz="2400" dirty="0" err="1"/>
              <a:t>Laryngospasm</a:t>
            </a:r>
            <a:endParaRPr lang="en-IN" sz="2400" dirty="0"/>
          </a:p>
          <a:p>
            <a:pPr lvl="1" algn="just"/>
            <a:r>
              <a:rPr lang="en-IN" sz="2400" dirty="0"/>
              <a:t>Irritable airway</a:t>
            </a:r>
          </a:p>
          <a:p>
            <a:pPr lvl="1" algn="just"/>
            <a:r>
              <a:rPr lang="en-IN" sz="2400" dirty="0"/>
              <a:t>Upper respiratory tract infection</a:t>
            </a:r>
          </a:p>
          <a:p>
            <a:pPr lvl="1" algn="just"/>
            <a:r>
              <a:rPr lang="en-IN" sz="2400" dirty="0"/>
              <a:t>Tracheal surgery</a:t>
            </a:r>
          </a:p>
          <a:p>
            <a:pPr lvl="1" algn="just"/>
            <a:r>
              <a:rPr lang="en-IN" sz="2400" dirty="0"/>
              <a:t>Gastric surgery with high </a:t>
            </a:r>
            <a:r>
              <a:rPr lang="en-IN" sz="2400" dirty="0" err="1"/>
              <a:t>anastomosis</a:t>
            </a:r>
            <a:endParaRPr lang="en-IN" sz="2400" dirty="0"/>
          </a:p>
          <a:p>
            <a:pPr lvl="1" algn="just"/>
            <a:r>
              <a:rPr lang="en-IN" sz="2400" dirty="0" err="1"/>
              <a:t>Bronchospasm</a:t>
            </a:r>
            <a:endParaRPr lang="en-IN" sz="2400" dirty="0"/>
          </a:p>
          <a:p>
            <a:pPr lvl="1"/>
            <a:endParaRPr lang="en-IN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7467600" cy="1143000"/>
          </a:xfrm>
        </p:spPr>
        <p:txBody>
          <a:bodyPr/>
          <a:lstStyle/>
          <a:p>
            <a:r>
              <a:rPr lang="en-IN" b="1" dirty="0"/>
              <a:t>MONITORING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28672" y="1500174"/>
            <a:ext cx="8115328" cy="5786478"/>
          </a:xfrm>
        </p:spPr>
        <p:txBody>
          <a:bodyPr>
            <a:normAutofit/>
          </a:bodyPr>
          <a:lstStyle/>
          <a:p>
            <a:pPr>
              <a:buNone/>
            </a:pPr>
            <a:endParaRPr lang="en-IN" dirty="0"/>
          </a:p>
          <a:p>
            <a:pPr lvl="0"/>
            <a:r>
              <a:rPr lang="en-IN" dirty="0"/>
              <a:t>Breath sounds</a:t>
            </a:r>
          </a:p>
          <a:p>
            <a:pPr lvl="0"/>
            <a:r>
              <a:rPr lang="en-IN" dirty="0"/>
              <a:t>Skin colour , SpO</a:t>
            </a:r>
            <a:r>
              <a:rPr lang="en-IN" sz="1400" dirty="0"/>
              <a:t>2</a:t>
            </a:r>
            <a:endParaRPr lang="en-IN" dirty="0"/>
          </a:p>
          <a:p>
            <a:pPr lvl="0"/>
            <a:r>
              <a:rPr lang="en-IN" dirty="0"/>
              <a:t>Breathing pattern and rate</a:t>
            </a:r>
          </a:p>
          <a:p>
            <a:pPr lvl="0"/>
            <a:r>
              <a:rPr lang="en-IN" dirty="0"/>
              <a:t>Pulse rate, electrocardiogram if available</a:t>
            </a:r>
          </a:p>
          <a:p>
            <a:pPr lvl="0"/>
            <a:r>
              <a:rPr lang="en-IN" dirty="0"/>
              <a:t>Colour, consistency, and volume of secretions</a:t>
            </a:r>
          </a:p>
          <a:p>
            <a:pPr lvl="0"/>
            <a:r>
              <a:rPr lang="en-IN" dirty="0"/>
              <a:t>Presence of bleeding or evidence of physical trauma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1643050"/>
            <a:ext cx="7467600" cy="4873752"/>
          </a:xfrm>
        </p:spPr>
        <p:txBody>
          <a:bodyPr/>
          <a:lstStyle/>
          <a:p>
            <a:pPr lvl="0"/>
            <a:r>
              <a:rPr lang="en-IN" dirty="0"/>
              <a:t>Subjective response including pain</a:t>
            </a:r>
          </a:p>
          <a:p>
            <a:pPr lvl="0"/>
            <a:r>
              <a:rPr lang="en-IN" dirty="0"/>
              <a:t>Oxygenation (pulse-</a:t>
            </a:r>
            <a:r>
              <a:rPr lang="en-IN" dirty="0" err="1"/>
              <a:t>oximeter</a:t>
            </a:r>
            <a:r>
              <a:rPr lang="en-IN" dirty="0"/>
              <a:t>)</a:t>
            </a:r>
          </a:p>
          <a:p>
            <a:pPr lvl="0"/>
            <a:r>
              <a:rPr lang="en-IN" dirty="0"/>
              <a:t>Intracranial pressure (ICP), if equipment is available</a:t>
            </a:r>
          </a:p>
          <a:p>
            <a:pPr lvl="0"/>
            <a:r>
              <a:rPr lang="en-IN" dirty="0"/>
              <a:t>Arterial blood pressure if available</a:t>
            </a:r>
          </a:p>
          <a:p>
            <a:pPr lvl="0"/>
            <a:r>
              <a:rPr lang="en-IN" dirty="0" err="1"/>
              <a:t>Laryngospasm</a:t>
            </a:r>
            <a:endParaRPr lang="en-IN" dirty="0"/>
          </a:p>
          <a:p>
            <a:pPr lvl="0"/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ASSESSMENT OF NEED </a:t>
            </a:r>
            <a:br>
              <a:rPr lang="en-IN" sz="2800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115328" cy="5402406"/>
          </a:xfrm>
        </p:spPr>
        <p:txBody>
          <a:bodyPr/>
          <a:lstStyle/>
          <a:p>
            <a:pPr algn="just"/>
            <a:endParaRPr lang="en-IN" dirty="0"/>
          </a:p>
          <a:p>
            <a:pPr lvl="2" algn="just"/>
            <a:r>
              <a:rPr lang="en-IN" sz="2400" dirty="0"/>
              <a:t>Auscultation of chest</a:t>
            </a:r>
          </a:p>
          <a:p>
            <a:pPr lvl="2" algn="just"/>
            <a:r>
              <a:rPr lang="en-IN" sz="2400" dirty="0"/>
              <a:t>Monitor patient’s heart rate, respiratory rate</a:t>
            </a:r>
          </a:p>
          <a:p>
            <a:pPr lvl="2" algn="just"/>
            <a:r>
              <a:rPr lang="en-IN" sz="2400" dirty="0"/>
              <a:t>Cardiac rhythm		</a:t>
            </a:r>
          </a:p>
          <a:p>
            <a:pPr lvl="2" algn="just"/>
            <a:r>
              <a:rPr lang="en-IN" sz="2400" dirty="0"/>
              <a:t>Oxygen saturation</a:t>
            </a:r>
          </a:p>
          <a:p>
            <a:pPr lvl="2" algn="just"/>
            <a:r>
              <a:rPr lang="en-IN" sz="2400" dirty="0"/>
              <a:t>Skin colour and perfusion</a:t>
            </a:r>
          </a:p>
          <a:p>
            <a:pPr lvl="2" algn="just"/>
            <a:r>
              <a:rPr lang="en-IN" sz="2400" dirty="0"/>
              <a:t>Personnel should assess effectiveness of cough</a:t>
            </a:r>
          </a:p>
          <a:p>
            <a:pPr algn="just">
              <a:buNone/>
            </a:pPr>
            <a:endParaRPr lang="en-IN" dirty="0"/>
          </a:p>
          <a:p>
            <a:pPr algn="just"/>
            <a:r>
              <a:rPr lang="en-IN" dirty="0"/>
              <a:t>Prepare patient for procedure by providing an appropriate explanation along with adequate sedation and pain relief as needed.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6766" cy="1143000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EQUIPMENT &amp; PROCEDURE OF NASO-TRACHEAL SUCTIONING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428712"/>
            <a:ext cx="8186766" cy="5429288"/>
          </a:xfrm>
        </p:spPr>
        <p:txBody>
          <a:bodyPr>
            <a:normAutofit/>
          </a:bodyPr>
          <a:lstStyle/>
          <a:p>
            <a:pPr algn="just"/>
            <a:r>
              <a:rPr lang="en-IN" dirty="0"/>
              <a:t>The equipment and procedure for </a:t>
            </a:r>
            <a:r>
              <a:rPr lang="en-IN" dirty="0" err="1"/>
              <a:t>nasotracheal</a:t>
            </a:r>
            <a:r>
              <a:rPr lang="en-IN" dirty="0"/>
              <a:t> suctioning are similar to those </a:t>
            </a:r>
            <a:r>
              <a:rPr lang="en-IN" dirty="0" err="1"/>
              <a:t>endotracheal</a:t>
            </a:r>
            <a:r>
              <a:rPr lang="en-IN" dirty="0"/>
              <a:t> suctioning</a:t>
            </a:r>
          </a:p>
          <a:p>
            <a:pPr algn="just"/>
            <a:endParaRPr lang="en-IN" dirty="0"/>
          </a:p>
          <a:p>
            <a:pPr algn="just"/>
            <a:r>
              <a:rPr lang="en-IN" dirty="0"/>
              <a:t>In addition to the equipment and supplies used for </a:t>
            </a:r>
            <a:r>
              <a:rPr lang="en-IN" dirty="0" err="1"/>
              <a:t>endotracheal</a:t>
            </a:r>
            <a:r>
              <a:rPr lang="en-IN" dirty="0"/>
              <a:t> suctioning, </a:t>
            </a:r>
          </a:p>
          <a:p>
            <a:pPr lvl="1" algn="just">
              <a:buNone/>
            </a:pPr>
            <a:r>
              <a:rPr lang="en-IN" dirty="0"/>
              <a:t>	</a:t>
            </a:r>
            <a:r>
              <a:rPr lang="en-IN" sz="2400" b="1" dirty="0"/>
              <a:t>sterile water-soluble jelly </a:t>
            </a:r>
          </a:p>
          <a:p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186766" cy="5973910"/>
          </a:xfrm>
        </p:spPr>
        <p:txBody>
          <a:bodyPr>
            <a:normAutofit/>
          </a:bodyPr>
          <a:lstStyle/>
          <a:p>
            <a:pPr algn="just"/>
            <a:r>
              <a:rPr lang="en-IN" dirty="0"/>
              <a:t>The key aspect of NTS is catheter insertion. </a:t>
            </a:r>
          </a:p>
          <a:p>
            <a:pPr algn="just"/>
            <a:endParaRPr lang="en-IN" dirty="0"/>
          </a:p>
          <a:p>
            <a:pPr algn="just"/>
            <a:r>
              <a:rPr lang="en-IN" dirty="0"/>
              <a:t>After lubricating catheter, insert it gently through  nostril, directing towards the septum and floor of nasal cavity, without applying negative pressure. </a:t>
            </a:r>
          </a:p>
          <a:p>
            <a:pPr algn="just"/>
            <a:endParaRPr lang="en-IN" dirty="0"/>
          </a:p>
          <a:p>
            <a:pPr algn="just"/>
            <a:r>
              <a:rPr lang="en-IN" dirty="0"/>
              <a:t>Gently twist the catheter.</a:t>
            </a:r>
          </a:p>
          <a:p>
            <a:pPr algn="just"/>
            <a:endParaRPr lang="en-IN" dirty="0"/>
          </a:p>
          <a:p>
            <a:pPr algn="just"/>
            <a:r>
              <a:rPr lang="en-IN" dirty="0"/>
              <a:t>As the catheter enters the lower pharynx, have the patient assume a ‘sniffing’ position.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3714752"/>
            <a:ext cx="8715404" cy="2544886"/>
          </a:xfrm>
        </p:spPr>
        <p:txBody>
          <a:bodyPr/>
          <a:lstStyle/>
          <a:p>
            <a:r>
              <a:rPr lang="en-IN" dirty="0"/>
              <a:t>An optimal position of head to insert catheter into trachea.</a:t>
            </a:r>
          </a:p>
          <a:p>
            <a:pPr>
              <a:buNone/>
            </a:pPr>
            <a:endParaRPr lang="en-IN" dirty="0"/>
          </a:p>
          <a:p>
            <a:r>
              <a:rPr lang="en-IN" dirty="0"/>
              <a:t>This position helps align the opening of the larynx with the lower pharynx, making catheter passage through the larynx more likely.</a:t>
            </a:r>
          </a:p>
          <a:p>
            <a:endParaRPr lang="en-IN" dirty="0"/>
          </a:p>
        </p:txBody>
      </p:sp>
      <p:pic>
        <p:nvPicPr>
          <p:cNvPr id="78850" name="Picture 2" descr="snif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57166"/>
            <a:ext cx="4205282" cy="29099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642918"/>
            <a:ext cx="8001056" cy="5143536"/>
          </a:xfrm>
        </p:spPr>
        <p:txBody>
          <a:bodyPr>
            <a:normAutofit/>
          </a:bodyPr>
          <a:lstStyle/>
          <a:p>
            <a:r>
              <a:rPr lang="en-IN" dirty="0"/>
              <a:t>Continue to advance the catheter until the patient coughs, or a resistance is felt</a:t>
            </a:r>
          </a:p>
          <a:p>
            <a:endParaRPr lang="en-IN" dirty="0"/>
          </a:p>
          <a:p>
            <a:r>
              <a:rPr lang="en-IN" dirty="0"/>
              <a:t>Negative pressures should not exceed 150 mm Hg.</a:t>
            </a:r>
          </a:p>
          <a:p>
            <a:endParaRPr lang="en-IN" dirty="0"/>
          </a:p>
          <a:p>
            <a:r>
              <a:rPr lang="en-IN" dirty="0"/>
              <a:t>Withdraw the catheter with rotating motion </a:t>
            </a:r>
          </a:p>
          <a:p>
            <a:endParaRPr lang="en-IN" dirty="0"/>
          </a:p>
          <a:p>
            <a:r>
              <a:rPr lang="en-IN" dirty="0"/>
              <a:t>Duration of suctioning no more than 15 seconds.</a:t>
            </a:r>
          </a:p>
          <a:p>
            <a:pPr>
              <a:buNone/>
            </a:pPr>
            <a:endParaRPr lang="en-IN" dirty="0"/>
          </a:p>
          <a:p>
            <a:r>
              <a:rPr lang="en-IN" dirty="0"/>
              <a:t>Inserting suction catheter through the other nostril &amp; follow same procedure.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ASSESSMENT OF OUTCOME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66" cy="4873752"/>
          </a:xfrm>
        </p:spPr>
        <p:txBody>
          <a:bodyPr/>
          <a:lstStyle/>
          <a:p>
            <a:r>
              <a:rPr lang="en-IN" dirty="0"/>
              <a:t>Effectiveness of NTS should be reflected by assessing patient post suction for</a:t>
            </a:r>
          </a:p>
          <a:p>
            <a:pPr lvl="0"/>
            <a:endParaRPr lang="en-IN" dirty="0"/>
          </a:p>
          <a:p>
            <a:pPr lvl="0"/>
            <a:r>
              <a:rPr lang="en-IN" dirty="0"/>
              <a:t>Improved breath sounds</a:t>
            </a:r>
          </a:p>
          <a:p>
            <a:pPr lvl="0"/>
            <a:endParaRPr lang="en-IN" dirty="0"/>
          </a:p>
          <a:p>
            <a:pPr lvl="0"/>
            <a:r>
              <a:rPr lang="en-IN" dirty="0"/>
              <a:t>Removal of secretions</a:t>
            </a:r>
          </a:p>
          <a:p>
            <a:pPr lvl="0"/>
            <a:endParaRPr lang="en-IN" dirty="0"/>
          </a:p>
          <a:p>
            <a:pPr lvl="0"/>
            <a:r>
              <a:rPr lang="en-IN" dirty="0"/>
              <a:t>Improved blood gas data or pulse-</a:t>
            </a:r>
            <a:r>
              <a:rPr lang="en-IN" dirty="0" err="1"/>
              <a:t>oximetry</a:t>
            </a:r>
            <a:endParaRPr lang="en-IN" dirty="0"/>
          </a:p>
          <a:p>
            <a:pPr lvl="0"/>
            <a:endParaRPr lang="en-IN" dirty="0"/>
          </a:p>
          <a:p>
            <a:pPr lvl="0"/>
            <a:r>
              <a:rPr lang="en-IN" dirty="0"/>
              <a:t>Decreased work of breathing (decreased respiratory rate or </a:t>
            </a:r>
            <a:r>
              <a:rPr lang="en-IN" dirty="0" err="1"/>
              <a:t>dyspnea</a:t>
            </a:r>
            <a:r>
              <a:rPr lang="en-IN" dirty="0"/>
              <a:t>)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HAZARDS/COMPLICATIONS OF NTS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57234" y="1500174"/>
            <a:ext cx="8186766" cy="5116654"/>
          </a:xfrm>
        </p:spPr>
        <p:txBody>
          <a:bodyPr>
            <a:normAutofit/>
          </a:bodyPr>
          <a:lstStyle/>
          <a:p>
            <a:pPr lvl="0" algn="just"/>
            <a:r>
              <a:rPr lang="en-IN" dirty="0"/>
              <a:t>Mechanical trauma</a:t>
            </a:r>
          </a:p>
          <a:p>
            <a:pPr lvl="0"/>
            <a:r>
              <a:rPr lang="en-IN" dirty="0"/>
              <a:t>Hypoxia/hypoxemia</a:t>
            </a:r>
          </a:p>
          <a:p>
            <a:pPr lvl="0"/>
            <a:r>
              <a:rPr lang="en-IN" dirty="0"/>
              <a:t>Cardiac </a:t>
            </a:r>
            <a:r>
              <a:rPr lang="en-IN" dirty="0" err="1"/>
              <a:t>dysrhythmias</a:t>
            </a:r>
            <a:r>
              <a:rPr lang="en-IN" dirty="0"/>
              <a:t>/arrest</a:t>
            </a:r>
          </a:p>
          <a:p>
            <a:pPr lvl="0"/>
            <a:r>
              <a:rPr lang="en-IN" dirty="0" err="1"/>
              <a:t>Bradycardia</a:t>
            </a:r>
            <a:endParaRPr lang="en-IN" dirty="0"/>
          </a:p>
          <a:p>
            <a:pPr lvl="0"/>
            <a:r>
              <a:rPr lang="en-IN" dirty="0"/>
              <a:t>Increase in blood pressure</a:t>
            </a:r>
          </a:p>
          <a:p>
            <a:pPr lvl="0"/>
            <a:r>
              <a:rPr lang="en-IN" dirty="0"/>
              <a:t>Hypotension</a:t>
            </a:r>
          </a:p>
          <a:p>
            <a:pPr lvl="0"/>
            <a:r>
              <a:rPr lang="en-IN" dirty="0"/>
              <a:t>Respiratory arrest</a:t>
            </a:r>
          </a:p>
          <a:p>
            <a:pPr lvl="0"/>
            <a:r>
              <a:rPr lang="en-IN" dirty="0"/>
              <a:t>Uncontrolled coughing</a:t>
            </a:r>
          </a:p>
          <a:p>
            <a:pPr lvl="0"/>
            <a:r>
              <a:rPr lang="en-IN" dirty="0"/>
              <a:t>Gagging/vomiting</a:t>
            </a:r>
          </a:p>
          <a:p>
            <a:pPr lvl="0"/>
            <a:r>
              <a:rPr lang="en-IN" dirty="0" err="1"/>
              <a:t>Laryngospasm</a:t>
            </a:r>
            <a:endParaRPr lang="en-IN" dirty="0"/>
          </a:p>
          <a:p>
            <a:pPr lvl="0"/>
            <a:endParaRPr lang="en-IN" dirty="0"/>
          </a:p>
          <a:p>
            <a:pPr lvl="0" algn="just"/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General principles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Negative Pressure</a:t>
            </a:r>
          </a:p>
          <a:p>
            <a:endParaRPr lang="en-IN" dirty="0"/>
          </a:p>
          <a:p>
            <a:r>
              <a:rPr lang="en-IN" dirty="0"/>
              <a:t>Flow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71548" y="1357298"/>
            <a:ext cx="7972452" cy="5973910"/>
          </a:xfrm>
        </p:spPr>
        <p:txBody>
          <a:bodyPr>
            <a:normAutofit/>
          </a:bodyPr>
          <a:lstStyle/>
          <a:p>
            <a:pPr lvl="0"/>
            <a:r>
              <a:rPr lang="en-IN" dirty="0" err="1"/>
              <a:t>Bronchoconstriction</a:t>
            </a:r>
            <a:r>
              <a:rPr lang="en-IN" dirty="0"/>
              <a:t>/</a:t>
            </a:r>
            <a:r>
              <a:rPr lang="en-IN" dirty="0" err="1"/>
              <a:t>bronchospasm</a:t>
            </a:r>
            <a:endParaRPr lang="en-IN" dirty="0"/>
          </a:p>
          <a:p>
            <a:pPr lvl="0"/>
            <a:r>
              <a:rPr lang="en-IN" dirty="0"/>
              <a:t>Discomfort and pain</a:t>
            </a:r>
          </a:p>
          <a:p>
            <a:pPr lvl="0"/>
            <a:r>
              <a:rPr lang="en-IN" dirty="0" err="1"/>
              <a:t>Nosocomial</a:t>
            </a:r>
            <a:r>
              <a:rPr lang="en-IN" dirty="0"/>
              <a:t> infection</a:t>
            </a:r>
          </a:p>
          <a:p>
            <a:pPr lvl="0"/>
            <a:r>
              <a:rPr lang="en-IN" dirty="0"/>
              <a:t>Atelectasis</a:t>
            </a:r>
          </a:p>
          <a:p>
            <a:pPr lvl="0"/>
            <a:r>
              <a:rPr lang="en-IN" dirty="0"/>
              <a:t>Increased intracranial pressure (ICP)</a:t>
            </a:r>
          </a:p>
          <a:p>
            <a:pPr lvl="1"/>
            <a:r>
              <a:rPr lang="en-IN" sz="2000" dirty="0" err="1"/>
              <a:t>Intraventricular</a:t>
            </a:r>
            <a:r>
              <a:rPr lang="en-IN" sz="2000" dirty="0"/>
              <a:t> </a:t>
            </a:r>
            <a:r>
              <a:rPr lang="en-IN" sz="2000" dirty="0" err="1"/>
              <a:t>hemorrhage</a:t>
            </a:r>
            <a:endParaRPr lang="en-IN" sz="2000" dirty="0"/>
          </a:p>
          <a:p>
            <a:pPr lvl="1"/>
            <a:r>
              <a:rPr lang="en-IN" sz="2000" dirty="0"/>
              <a:t>Exacerbation of cerebral </a:t>
            </a:r>
            <a:r>
              <a:rPr lang="en-IN" sz="2000" dirty="0" err="1"/>
              <a:t>edema</a:t>
            </a:r>
            <a:endParaRPr lang="en-IN" sz="2000" dirty="0"/>
          </a:p>
          <a:p>
            <a:r>
              <a:rPr lang="en-IN" dirty="0" err="1"/>
              <a:t>Pneumothorax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FREQUENCY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142984"/>
            <a:ext cx="8072494" cy="4873752"/>
          </a:xfrm>
        </p:spPr>
        <p:txBody>
          <a:bodyPr>
            <a:normAutofit lnSpcReduction="10000"/>
          </a:bodyPr>
          <a:lstStyle/>
          <a:p>
            <a:pPr lvl="1" algn="just"/>
            <a:r>
              <a:rPr lang="en-IN" sz="2400" dirty="0" err="1"/>
              <a:t>Nasotracheal</a:t>
            </a:r>
            <a:r>
              <a:rPr lang="en-IN" sz="2400" dirty="0"/>
              <a:t> suctioning should be performed by a skilled caregiver when indicated and when other methods to remove secretions from airway have failed.</a:t>
            </a:r>
          </a:p>
          <a:p>
            <a:pPr algn="just"/>
            <a:endParaRPr lang="en-IN" dirty="0"/>
          </a:p>
          <a:p>
            <a:pPr algn="just">
              <a:buNone/>
            </a:pPr>
            <a:r>
              <a:rPr lang="en-IN" b="1" dirty="0"/>
              <a:t>LIMITATIONS OF METHOD</a:t>
            </a:r>
            <a:endParaRPr lang="en-IN" sz="2000" dirty="0"/>
          </a:p>
          <a:p>
            <a:pPr lvl="1" algn="just"/>
            <a:endParaRPr lang="en-IN" sz="2400" dirty="0"/>
          </a:p>
          <a:p>
            <a:pPr lvl="1" algn="just"/>
            <a:r>
              <a:rPr lang="en-IN" sz="2400" dirty="0"/>
              <a:t>NTS is a blind procedure with inherent risks (refer to complications).</a:t>
            </a:r>
            <a:endParaRPr lang="en-IN" sz="2000" dirty="0"/>
          </a:p>
          <a:p>
            <a:pPr lvl="1" algn="just"/>
            <a:endParaRPr lang="en-IN" sz="2400" dirty="0"/>
          </a:p>
          <a:p>
            <a:pPr lvl="1" algn="just"/>
            <a:r>
              <a:rPr lang="en-IN" sz="2400" dirty="0"/>
              <a:t>Risks are increased in a combative or uncooperative patient.</a:t>
            </a:r>
            <a:endParaRPr lang="en-IN" sz="2000" dirty="0"/>
          </a:p>
          <a:p>
            <a:pPr>
              <a:buNone/>
            </a:pP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186766" cy="6045348"/>
          </a:xfrm>
        </p:spPr>
        <p:txBody>
          <a:bodyPr/>
          <a:lstStyle/>
          <a:p>
            <a:pPr algn="just">
              <a:buNone/>
            </a:pPr>
            <a:r>
              <a:rPr lang="en-IN" sz="2800" b="1" dirty="0"/>
              <a:t>TRACHEOSTOMY SUCTIONING</a:t>
            </a:r>
            <a:r>
              <a:rPr lang="en-IN" dirty="0"/>
              <a:t>	</a:t>
            </a:r>
          </a:p>
          <a:p>
            <a:pPr algn="just">
              <a:buNone/>
            </a:pPr>
            <a:endParaRPr lang="en-IN" dirty="0"/>
          </a:p>
          <a:p>
            <a:pPr algn="just"/>
            <a:r>
              <a:rPr lang="en-IN" dirty="0"/>
              <a:t>Opening into the trachea where an artificial (</a:t>
            </a:r>
            <a:r>
              <a:rPr lang="en-IN" dirty="0" err="1"/>
              <a:t>tracheostomy</a:t>
            </a:r>
            <a:r>
              <a:rPr lang="en-IN" dirty="0"/>
              <a:t> tube) is inserted.</a:t>
            </a:r>
          </a:p>
          <a:p>
            <a:pPr algn="just"/>
            <a:endParaRPr lang="en-IN" dirty="0"/>
          </a:p>
          <a:p>
            <a:pPr algn="just"/>
            <a:r>
              <a:rPr lang="en-IN" dirty="0"/>
              <a:t>To protect from accidently inhaling food, fluids or saliva.</a:t>
            </a:r>
          </a:p>
          <a:p>
            <a:pPr algn="just">
              <a:buNone/>
            </a:pPr>
            <a:r>
              <a:rPr lang="en-IN" dirty="0"/>
              <a:t> </a:t>
            </a:r>
          </a:p>
          <a:p>
            <a:pPr algn="just"/>
            <a:r>
              <a:rPr lang="en-IN" dirty="0"/>
              <a:t>Such an airway may be necessary for a patient when prolonged ventilation is required or in Weaning failure &amp; Upper airway obstruction. 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58204" cy="597391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sz="2800" b="1" dirty="0" err="1"/>
              <a:t>Tracheostomy</a:t>
            </a:r>
            <a:r>
              <a:rPr lang="en-IN" sz="2800" b="1" dirty="0"/>
              <a:t> care</a:t>
            </a:r>
          </a:p>
          <a:p>
            <a:pPr>
              <a:buNone/>
            </a:pPr>
            <a:endParaRPr lang="en-IN" sz="2800" b="1" dirty="0"/>
          </a:p>
          <a:p>
            <a:pPr lvl="0"/>
            <a:r>
              <a:rPr lang="en-IN" dirty="0"/>
              <a:t>Remove inner </a:t>
            </a:r>
            <a:r>
              <a:rPr lang="en-IN" dirty="0" err="1"/>
              <a:t>cannula</a:t>
            </a:r>
            <a:r>
              <a:rPr lang="en-IN" dirty="0"/>
              <a:t> prior to humidification and suctioning</a:t>
            </a:r>
          </a:p>
          <a:p>
            <a:pPr lvl="0"/>
            <a:endParaRPr lang="en-IN" dirty="0"/>
          </a:p>
          <a:p>
            <a:pPr lvl="0"/>
            <a:r>
              <a:rPr lang="en-IN" dirty="0"/>
              <a:t>Wash inner </a:t>
            </a:r>
            <a:r>
              <a:rPr lang="en-IN" dirty="0" err="1"/>
              <a:t>cannula</a:t>
            </a:r>
            <a:r>
              <a:rPr lang="en-IN" dirty="0"/>
              <a:t> with saline and hydrogen peroxide</a:t>
            </a:r>
          </a:p>
          <a:p>
            <a:pPr lvl="0"/>
            <a:endParaRPr lang="en-IN" dirty="0"/>
          </a:p>
          <a:p>
            <a:pPr lvl="0"/>
            <a:r>
              <a:rPr lang="en-IN" dirty="0"/>
              <a:t>Wet gauze pads for continuous humidification</a:t>
            </a:r>
          </a:p>
          <a:p>
            <a:pPr lvl="0"/>
            <a:endParaRPr lang="en-IN" dirty="0"/>
          </a:p>
          <a:p>
            <a:pPr lvl="0"/>
            <a:r>
              <a:rPr lang="en-IN" dirty="0"/>
              <a:t>Home care</a:t>
            </a:r>
          </a:p>
          <a:p>
            <a:endParaRPr lang="en-IN" dirty="0"/>
          </a:p>
          <a:p>
            <a:r>
              <a:rPr lang="en-IN" dirty="0"/>
              <a:t>Maintaining and ensuring a patent airway by suctioning is a vital component of management for a patient with a </a:t>
            </a:r>
            <a:r>
              <a:rPr lang="en-IN" dirty="0" err="1"/>
              <a:t>tracheostomy</a:t>
            </a:r>
            <a:r>
              <a:rPr lang="en-IN" dirty="0"/>
              <a:t>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2800" b="1" dirty="0"/>
              <a:t>INDICATIONS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1506" y="1500174"/>
            <a:ext cx="8072494" cy="4873752"/>
          </a:xfrm>
        </p:spPr>
        <p:txBody>
          <a:bodyPr/>
          <a:lstStyle/>
          <a:p>
            <a:pPr lvl="0" algn="just"/>
            <a:r>
              <a:rPr lang="en-IN" dirty="0"/>
              <a:t>Audible secretions</a:t>
            </a:r>
          </a:p>
          <a:p>
            <a:pPr lvl="0" algn="just"/>
            <a:r>
              <a:rPr lang="en-IN" dirty="0"/>
              <a:t>Rise in peak </a:t>
            </a:r>
            <a:r>
              <a:rPr lang="en-IN" dirty="0" err="1"/>
              <a:t>inspiratory</a:t>
            </a:r>
            <a:r>
              <a:rPr lang="en-IN" dirty="0"/>
              <a:t> pressure</a:t>
            </a:r>
          </a:p>
          <a:p>
            <a:pPr lvl="0" algn="just"/>
            <a:r>
              <a:rPr lang="en-IN" dirty="0"/>
              <a:t>Increased airway resistance</a:t>
            </a:r>
          </a:p>
          <a:p>
            <a:pPr lvl="0" algn="just"/>
            <a:r>
              <a:rPr lang="en-IN" dirty="0"/>
              <a:t>Decreased dynamic compliance</a:t>
            </a:r>
          </a:p>
          <a:p>
            <a:pPr lvl="0" algn="just"/>
            <a:r>
              <a:rPr lang="en-IN" dirty="0"/>
              <a:t>Decreased tidal volume delivery during pressure limited ventilation</a:t>
            </a:r>
          </a:p>
          <a:p>
            <a:pPr lvl="0" algn="just"/>
            <a:r>
              <a:rPr lang="en-IN" dirty="0"/>
              <a:t>Decrement in ABG values or saturation </a:t>
            </a:r>
          </a:p>
          <a:p>
            <a:pPr lvl="0" algn="just"/>
            <a:r>
              <a:rPr lang="en-IN" dirty="0"/>
              <a:t>Unrelieved coughing and</a:t>
            </a:r>
          </a:p>
          <a:p>
            <a:pPr lvl="0" algn="just"/>
            <a:r>
              <a:rPr lang="en-IN" dirty="0"/>
              <a:t>Evidence of atelectasis on chest x-rays</a:t>
            </a:r>
          </a:p>
          <a:p>
            <a:pPr lvl="0" algn="just">
              <a:buNone/>
            </a:pPr>
            <a:endParaRPr lang="en-IN" dirty="0"/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Suctioning procedure for </a:t>
            </a:r>
            <a:r>
              <a:rPr lang="en-IN" dirty="0" err="1"/>
              <a:t>tracheostomy</a:t>
            </a:r>
            <a:r>
              <a:rPr lang="en-IN" dirty="0"/>
              <a:t> is same as for the </a:t>
            </a:r>
            <a:r>
              <a:rPr lang="en-IN" dirty="0" err="1"/>
              <a:t>endo</a:t>
            </a:r>
            <a:r>
              <a:rPr lang="en-IN" dirty="0"/>
              <a:t>-tracheal suctioning. </a:t>
            </a:r>
          </a:p>
          <a:p>
            <a:endParaRPr lang="en-IN" dirty="0"/>
          </a:p>
          <a:p>
            <a:r>
              <a:rPr lang="en-IN" dirty="0"/>
              <a:t>The tracheal tube should be handled carefully to avoid coughing and straining.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143000"/>
          </a:xfrm>
        </p:spPr>
        <p:txBody>
          <a:bodyPr anchor="ctr">
            <a:normAutofit fontScale="90000"/>
          </a:bodyPr>
          <a:lstStyle/>
          <a:p>
            <a:r>
              <a:rPr lang="en-IN" sz="3100" b="1" dirty="0"/>
              <a:t>OROPHARYNGEAL &amp; NASOPHARYNGEAL SUCTIONING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2214554"/>
            <a:ext cx="8186766" cy="1143008"/>
          </a:xfrm>
        </p:spPr>
        <p:txBody>
          <a:bodyPr>
            <a:normAutofit/>
          </a:bodyPr>
          <a:lstStyle/>
          <a:p>
            <a:pPr algn="just"/>
            <a:r>
              <a:rPr lang="en-IN" dirty="0"/>
              <a:t>Oral suctioning is considered “ongoing monitoring” rather than an integral part of suctioning procedures.</a:t>
            </a:r>
          </a:p>
          <a:p>
            <a:pPr algn="just"/>
            <a:endParaRPr lang="en-IN" b="1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642918"/>
            <a:ext cx="7467600" cy="487375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IN" b="1" dirty="0"/>
              <a:t>INDICATION</a:t>
            </a:r>
            <a:endParaRPr lang="en-IN" dirty="0"/>
          </a:p>
          <a:p>
            <a:pPr algn="just"/>
            <a:endParaRPr lang="en-IN" dirty="0"/>
          </a:p>
          <a:p>
            <a:pPr lvl="0" algn="just"/>
            <a:r>
              <a:rPr lang="en-IN" dirty="0"/>
              <a:t>For the removal of retained secretions unable to be expectorated by the patient themselves</a:t>
            </a:r>
          </a:p>
          <a:p>
            <a:pPr lvl="0" algn="just">
              <a:buNone/>
            </a:pPr>
            <a:endParaRPr lang="en-IN" dirty="0"/>
          </a:p>
          <a:p>
            <a:pPr lvl="0" algn="just"/>
            <a:r>
              <a:rPr lang="en-IN" dirty="0"/>
              <a:t>Difficult in breathing due to excessive saliva.</a:t>
            </a:r>
          </a:p>
          <a:p>
            <a:pPr lvl="0" algn="just"/>
            <a:endParaRPr lang="en-IN" dirty="0"/>
          </a:p>
          <a:p>
            <a:pPr lvl="0" algn="just"/>
            <a:r>
              <a:rPr lang="en-IN" dirty="0"/>
              <a:t>Frothing bubbling or dribbling may be seen from the mouth which cannot be drained by changing posture.</a:t>
            </a:r>
          </a:p>
          <a:p>
            <a:pPr lvl="0" algn="just"/>
            <a:endParaRPr lang="en-IN" dirty="0"/>
          </a:p>
          <a:p>
            <a:pPr lvl="0" algn="just"/>
            <a:r>
              <a:rPr lang="en-IN" dirty="0"/>
              <a:t>To minimise the risk of infection</a:t>
            </a:r>
          </a:p>
          <a:p>
            <a:pPr algn="just"/>
            <a:endParaRPr lang="en-IN" dirty="0"/>
          </a:p>
          <a:p>
            <a:pPr algn="just">
              <a:buNone/>
            </a:pPr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1143000"/>
          </a:xfrm>
        </p:spPr>
        <p:txBody>
          <a:bodyPr/>
          <a:lstStyle/>
          <a:p>
            <a:r>
              <a:rPr lang="en-IN" sz="2800" b="1" dirty="0"/>
              <a:t>CONTRAINDICATIONS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714356"/>
            <a:ext cx="8543956" cy="61436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IN" dirty="0"/>
              <a:t>	There are no absolute contraindications but potential precautions/dangers are listed below;</a:t>
            </a:r>
          </a:p>
          <a:p>
            <a:pPr algn="just">
              <a:buNone/>
            </a:pPr>
            <a:endParaRPr lang="en-IN" dirty="0"/>
          </a:p>
          <a:p>
            <a:pPr algn="just">
              <a:buNone/>
            </a:pPr>
            <a:r>
              <a:rPr lang="en-IN" b="1" dirty="0"/>
              <a:t>PRECAUTIONS &amp; DANGERS    </a:t>
            </a:r>
          </a:p>
          <a:p>
            <a:pPr algn="just">
              <a:buNone/>
            </a:pPr>
            <a:endParaRPr lang="en-IN" b="1" dirty="0"/>
          </a:p>
          <a:p>
            <a:pPr lvl="0" algn="just"/>
            <a:r>
              <a:rPr lang="en-IN" dirty="0"/>
              <a:t>Facial fractures      </a:t>
            </a:r>
          </a:p>
          <a:p>
            <a:pPr lvl="0" algn="just"/>
            <a:r>
              <a:rPr lang="en-IN" dirty="0"/>
              <a:t>Loose teeth  </a:t>
            </a:r>
          </a:p>
          <a:p>
            <a:pPr lvl="0" algn="just"/>
            <a:r>
              <a:rPr lang="en-IN" dirty="0"/>
              <a:t>Laryngeal / oral carcinoma </a:t>
            </a:r>
          </a:p>
          <a:p>
            <a:pPr lvl="0" algn="just"/>
            <a:r>
              <a:rPr lang="en-IN" dirty="0"/>
              <a:t>Severe </a:t>
            </a:r>
            <a:r>
              <a:rPr lang="en-IN" dirty="0" err="1"/>
              <a:t>bronchospasm</a:t>
            </a:r>
            <a:r>
              <a:rPr lang="en-IN" dirty="0"/>
              <a:t> </a:t>
            </a:r>
          </a:p>
          <a:p>
            <a:pPr lvl="0" algn="just"/>
            <a:r>
              <a:rPr lang="en-IN" dirty="0" err="1"/>
              <a:t>Stridor</a:t>
            </a:r>
            <a:r>
              <a:rPr lang="en-IN" dirty="0"/>
              <a:t> </a:t>
            </a:r>
          </a:p>
          <a:p>
            <a:pPr lvl="0" algn="just"/>
            <a:r>
              <a:rPr lang="en-IN" dirty="0"/>
              <a:t>Restless / anxious client </a:t>
            </a:r>
            <a:endParaRPr lang="en-IN" b="1" dirty="0"/>
          </a:p>
          <a:p>
            <a:r>
              <a:rPr lang="en-IN" dirty="0"/>
              <a:t>Do not attempt to remove a solid object or an inhaled foreign body from the back of the throat with suction.(Danger)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PROCEDURE FOR OROPHARYNGEAL SUCTIONING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8258204" cy="5045216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IN" sz="2800" dirty="0"/>
              <a:t>	</a:t>
            </a:r>
          </a:p>
          <a:p>
            <a:pPr algn="just"/>
            <a:r>
              <a:rPr lang="en-IN" sz="2600" dirty="0"/>
              <a:t>Rigid (</a:t>
            </a:r>
            <a:r>
              <a:rPr lang="en-IN" sz="2600" dirty="0" err="1"/>
              <a:t>Yankauer</a:t>
            </a:r>
            <a:r>
              <a:rPr lang="en-IN" sz="2600" dirty="0"/>
              <a:t>) or flexible catheter. </a:t>
            </a:r>
          </a:p>
          <a:p>
            <a:pPr algn="just"/>
            <a:endParaRPr lang="en-IN" sz="2600" dirty="0"/>
          </a:p>
          <a:p>
            <a:pPr algn="just"/>
            <a:r>
              <a:rPr lang="en-IN" sz="2600" dirty="0"/>
              <a:t>If teeth are clenched, it may be possible to insert catheter laterally behind last molar or where teeth are missing.</a:t>
            </a:r>
          </a:p>
          <a:p>
            <a:pPr algn="just">
              <a:buNone/>
            </a:pPr>
            <a:endParaRPr lang="en-IN" sz="2600" dirty="0"/>
          </a:p>
          <a:p>
            <a:pPr algn="just"/>
            <a:r>
              <a:rPr lang="en-IN" sz="2600" dirty="0"/>
              <a:t>Most fluids found in mouth and pharynx is not highly viscous and is easily removed.</a:t>
            </a:r>
          </a:p>
          <a:p>
            <a:pPr algn="just">
              <a:buNone/>
            </a:pPr>
            <a:endParaRPr lang="en-IN" sz="2600" dirty="0"/>
          </a:p>
          <a:p>
            <a:pPr algn="just"/>
            <a:r>
              <a:rPr lang="en-IN" sz="2600" dirty="0"/>
              <a:t>Usually size 14-18 French catheters are used in adults.</a:t>
            </a:r>
          </a:p>
          <a:p>
            <a:pPr algn="just"/>
            <a:endParaRPr lang="en-IN" sz="2600" dirty="0"/>
          </a:p>
          <a:p>
            <a:pPr algn="just"/>
            <a:r>
              <a:rPr lang="en-IN" sz="2600" dirty="0"/>
              <a:t>Vacuum control on catheter should be open while inserting the catheter.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COMPLTE SUCTION SYSTEM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IN" dirty="0"/>
              <a:t> </a:t>
            </a:r>
          </a:p>
        </p:txBody>
      </p:sp>
      <p:pic>
        <p:nvPicPr>
          <p:cNvPr id="4" name="Picture 3" descr="C:\Users\lenovo\Desktop\seminar\Untitled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144000" cy="6857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8" name="Straight Connector 7"/>
          <p:cNvCxnSpPr/>
          <p:nvPr/>
        </p:nvCxnSpPr>
        <p:spPr>
          <a:xfrm rot="5400000">
            <a:off x="3858414" y="3143248"/>
            <a:ext cx="284958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3286116" y="6215082"/>
            <a:ext cx="3071834" cy="42862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0166" y="500042"/>
            <a:ext cx="6000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/>
              <a:t>COMPLETE SUCTION SYSTEM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929322" y="3500438"/>
            <a:ext cx="714380" cy="14287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8186766" cy="5831034"/>
          </a:xfrm>
        </p:spPr>
        <p:txBody>
          <a:bodyPr/>
          <a:lstStyle/>
          <a:p>
            <a:pPr algn="just"/>
            <a:r>
              <a:rPr lang="en-IN" dirty="0"/>
              <a:t>The catheter should be withdrawn slowly with a twisting motion while intermittently occluding the vacuum control.</a:t>
            </a:r>
          </a:p>
          <a:p>
            <a:pPr algn="just"/>
            <a:endParaRPr lang="en-IN" dirty="0"/>
          </a:p>
          <a:p>
            <a:pPr algn="just"/>
            <a:r>
              <a:rPr lang="en-IN" dirty="0"/>
              <a:t>Apply suction through the </a:t>
            </a:r>
            <a:r>
              <a:rPr lang="en-IN" dirty="0" err="1"/>
              <a:t>Yankauer</a:t>
            </a:r>
            <a:r>
              <a:rPr lang="en-IN" dirty="0"/>
              <a:t> for a short period of time (no longer than 10 seconds) as this might result in tissue grab causing damage to the sensitive lining of the mouth. </a:t>
            </a:r>
          </a:p>
          <a:p>
            <a:pPr algn="just"/>
            <a:endParaRPr lang="en-IN" dirty="0"/>
          </a:p>
          <a:p>
            <a:pPr algn="just"/>
            <a:r>
              <a:rPr lang="en-IN" dirty="0"/>
              <a:t>Repeat again if necessary.</a:t>
            </a:r>
          </a:p>
          <a:p>
            <a:pPr algn="just"/>
            <a:endParaRPr lang="en-IN" dirty="0"/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86766" cy="1143000"/>
          </a:xfrm>
        </p:spPr>
        <p:txBody>
          <a:bodyPr anchor="t"/>
          <a:lstStyle/>
          <a:p>
            <a:r>
              <a:rPr lang="en-IN" dirty="0"/>
              <a:t>Frequency of </a:t>
            </a:r>
            <a:r>
              <a:rPr lang="en-IN" dirty="0" err="1"/>
              <a:t>oropharyngeal</a:t>
            </a:r>
            <a:r>
              <a:rPr lang="en-IN" dirty="0"/>
              <a:t> suctioning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2071678"/>
            <a:ext cx="8186766" cy="1857388"/>
          </a:xfrm>
        </p:spPr>
        <p:txBody>
          <a:bodyPr/>
          <a:lstStyle/>
          <a:p>
            <a:pPr algn="just"/>
            <a:r>
              <a:rPr lang="en-IN" dirty="0"/>
              <a:t>Based on this study’s findings, </a:t>
            </a:r>
            <a:r>
              <a:rPr lang="en-IN" dirty="0" err="1"/>
              <a:t>oropharyngeal</a:t>
            </a:r>
            <a:r>
              <a:rPr lang="en-IN" dirty="0"/>
              <a:t> suctioning should be done at least every 4 hours; however, the frequency should be determined by the patient’s status. </a:t>
            </a:r>
          </a:p>
          <a:p>
            <a:pPr algn="just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PROCEDURE FOR NASOPHARYNGEAL SUCTIONING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142984"/>
            <a:ext cx="8429684" cy="5715016"/>
          </a:xfrm>
        </p:spPr>
        <p:txBody>
          <a:bodyPr>
            <a:normAutofit/>
          </a:bodyPr>
          <a:lstStyle/>
          <a:p>
            <a:pPr lvl="0"/>
            <a:r>
              <a:rPr lang="en-IN" dirty="0"/>
              <a:t>Collect the suction equipment</a:t>
            </a:r>
          </a:p>
          <a:p>
            <a:pPr lvl="0"/>
            <a:endParaRPr lang="en-IN" dirty="0"/>
          </a:p>
          <a:p>
            <a:pPr lvl="0"/>
            <a:r>
              <a:rPr lang="en-IN" dirty="0"/>
              <a:t>Discuss the procedure with the patient, reassure the patient</a:t>
            </a:r>
          </a:p>
          <a:p>
            <a:pPr lvl="0"/>
            <a:endParaRPr lang="en-IN" dirty="0"/>
          </a:p>
          <a:p>
            <a:pPr lvl="0"/>
            <a:r>
              <a:rPr lang="en-IN" dirty="0"/>
              <a:t>Position the patient for easy access and best result</a:t>
            </a:r>
          </a:p>
          <a:p>
            <a:pPr lvl="0">
              <a:buNone/>
            </a:pPr>
            <a:endParaRPr lang="en-IN" dirty="0"/>
          </a:p>
          <a:p>
            <a:pPr lvl="0"/>
            <a:r>
              <a:rPr lang="en-IN" dirty="0"/>
              <a:t>Grasp the thumb control valve with unsterile hand and suction catheter by the sterile hand.</a:t>
            </a:r>
          </a:p>
          <a:p>
            <a:pPr lvl="0"/>
            <a:endParaRPr lang="en-IN" dirty="0"/>
          </a:p>
          <a:p>
            <a:r>
              <a:rPr lang="en-IN" dirty="0"/>
              <a:t>Check the vacuum pressure</a:t>
            </a:r>
          </a:p>
          <a:p>
            <a:pPr lvl="0"/>
            <a:endParaRPr lang="en-IN" dirty="0"/>
          </a:p>
          <a:p>
            <a:pPr lvl="0"/>
            <a:endParaRPr lang="en-IN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571480"/>
            <a:ext cx="8572560" cy="5902472"/>
          </a:xfrm>
        </p:spPr>
        <p:txBody>
          <a:bodyPr>
            <a:normAutofit/>
          </a:bodyPr>
          <a:lstStyle/>
          <a:p>
            <a:pPr lvl="0" algn="just"/>
            <a:r>
              <a:rPr lang="en-IN" dirty="0"/>
              <a:t>Have the patient to take 6-7 deep breaths before the suctioning is performed</a:t>
            </a:r>
          </a:p>
          <a:p>
            <a:pPr lvl="0" algn="just"/>
            <a:endParaRPr lang="en-IN" dirty="0"/>
          </a:p>
          <a:p>
            <a:pPr lvl="0" algn="just"/>
            <a:r>
              <a:rPr lang="en-IN" dirty="0"/>
              <a:t>Insert the catheter into one nostril parallel to the hard palate</a:t>
            </a:r>
          </a:p>
          <a:p>
            <a:pPr lvl="0" algn="just"/>
            <a:endParaRPr lang="en-IN" dirty="0"/>
          </a:p>
          <a:p>
            <a:pPr lvl="0" algn="just"/>
            <a:r>
              <a:rPr lang="en-IN" dirty="0"/>
              <a:t>Occlude the thumb intermittently and withdraw the catheter</a:t>
            </a:r>
          </a:p>
          <a:p>
            <a:pPr lvl="0" algn="just"/>
            <a:endParaRPr lang="en-IN" dirty="0"/>
          </a:p>
          <a:p>
            <a:pPr lvl="0" algn="just"/>
            <a:r>
              <a:rPr lang="en-IN" dirty="0"/>
              <a:t>Repeat the procedure in the opposite nostril and the mouth </a:t>
            </a:r>
          </a:p>
          <a:p>
            <a:pPr lvl="0" algn="just"/>
            <a:endParaRPr lang="en-IN" dirty="0"/>
          </a:p>
          <a:p>
            <a:pPr lvl="0" algn="just"/>
            <a:r>
              <a:rPr lang="en-IN" dirty="0"/>
              <a:t>After the procedure the catheter is disconnected and disposed off</a:t>
            </a:r>
          </a:p>
          <a:p>
            <a:pPr algn="just"/>
            <a:endParaRPr lang="en-IN" dirty="0"/>
          </a:p>
          <a:p>
            <a:pPr algn="just"/>
            <a:r>
              <a:rPr lang="en-IN" dirty="0"/>
              <a:t>Assess the patient for any untoward effects.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7158" y="428604"/>
            <a:ext cx="8401080" cy="60453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800" b="1" dirty="0"/>
              <a:t>CLOSED SUCTIONING</a:t>
            </a:r>
          </a:p>
          <a:p>
            <a:endParaRPr lang="en-IN" dirty="0"/>
          </a:p>
          <a:p>
            <a:pPr algn="just">
              <a:buNone/>
            </a:pPr>
            <a:r>
              <a:rPr lang="en-IN" dirty="0"/>
              <a:t>	Introduction of the suction catheter into the airways without disconnecting the patient from the ventilator is known as closed suctioning.</a:t>
            </a:r>
          </a:p>
          <a:p>
            <a:pPr>
              <a:buNone/>
            </a:pPr>
            <a:endParaRPr lang="en-IN" b="1" dirty="0"/>
          </a:p>
          <a:p>
            <a:pPr>
              <a:buNone/>
            </a:pPr>
            <a:r>
              <a:rPr lang="en-IN" b="1" dirty="0"/>
              <a:t>	</a:t>
            </a:r>
            <a:r>
              <a:rPr lang="en-IN" sz="2000" b="1" dirty="0"/>
              <a:t>INDICATIONS FOR USE OF CLOSED SUCTIONING TECHNIQUES</a:t>
            </a:r>
            <a:endParaRPr lang="en-IN" sz="2000" dirty="0"/>
          </a:p>
          <a:p>
            <a:pPr algn="just">
              <a:buNone/>
            </a:pPr>
            <a:r>
              <a:rPr lang="en-IN" b="1" dirty="0"/>
              <a:t>	</a:t>
            </a:r>
            <a:endParaRPr lang="en-IN" sz="2000" dirty="0"/>
          </a:p>
          <a:p>
            <a:pPr lvl="0" algn="just"/>
            <a:r>
              <a:rPr lang="en-IN" dirty="0"/>
              <a:t>High ventilator requirements</a:t>
            </a:r>
          </a:p>
          <a:p>
            <a:pPr lvl="0" algn="just">
              <a:buNone/>
            </a:pPr>
            <a:endParaRPr lang="en-IN" dirty="0"/>
          </a:p>
          <a:p>
            <a:pPr lvl="0" algn="just"/>
            <a:r>
              <a:rPr lang="en-IN" dirty="0"/>
              <a:t>Mechanically ventilated patients with active tuberculosis</a:t>
            </a:r>
          </a:p>
          <a:p>
            <a:pPr lvl="0" algn="just"/>
            <a:endParaRPr lang="en-IN" dirty="0"/>
          </a:p>
          <a:p>
            <a:pPr lvl="0" algn="just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329642" cy="6215106"/>
          </a:xfrm>
        </p:spPr>
        <p:txBody>
          <a:bodyPr>
            <a:normAutofit/>
          </a:bodyPr>
          <a:lstStyle/>
          <a:p>
            <a:pPr lvl="1" algn="just">
              <a:buNone/>
            </a:pPr>
            <a:endParaRPr lang="en-IN" sz="2400" dirty="0"/>
          </a:p>
          <a:p>
            <a:pPr lvl="0" algn="just"/>
            <a:r>
              <a:rPr lang="en-IN" dirty="0"/>
              <a:t>Mechanically ventilated patients receiving frequent suctioning. (&gt;6/days)</a:t>
            </a:r>
          </a:p>
          <a:p>
            <a:pPr lvl="0" algn="just"/>
            <a:endParaRPr lang="en-IN" dirty="0"/>
          </a:p>
          <a:p>
            <a:pPr lvl="0" algn="just"/>
            <a:r>
              <a:rPr lang="en-IN" dirty="0"/>
              <a:t>Hemodynamic instability associated with ventilator disconnection</a:t>
            </a:r>
          </a:p>
          <a:p>
            <a:pPr algn="just"/>
            <a:endParaRPr lang="en-IN" dirty="0"/>
          </a:p>
          <a:p>
            <a:pPr algn="just"/>
            <a:r>
              <a:rPr lang="en-IN" dirty="0"/>
              <a:t>Patients receiving inhaled agents that cannot be interrupted by ventilator disconnection (e.g. nitric oxide, helium/oxygen mixture)</a:t>
            </a:r>
          </a:p>
          <a:p>
            <a:pPr lvl="0" algn="just"/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Picture 3" descr="C:\Users\lenovo\Desktop\seminar\closed_suction_systems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7"/>
          <p:cNvCxnSpPr/>
          <p:nvPr/>
        </p:nvCxnSpPr>
        <p:spPr>
          <a:xfrm rot="16200000" flipH="1">
            <a:off x="7393801" y="2536025"/>
            <a:ext cx="642942" cy="57150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8179619" y="4321975"/>
            <a:ext cx="928694" cy="57150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3714744" y="2857496"/>
            <a:ext cx="928694" cy="7143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V="1">
            <a:off x="4750595" y="4607727"/>
            <a:ext cx="157163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H="1" flipV="1">
            <a:off x="1535885" y="5107793"/>
            <a:ext cx="571504" cy="50006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1643042" y="1928802"/>
            <a:ext cx="642942" cy="35719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357290" y="1071546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>
                <a:solidFill>
                  <a:schemeClr val="bg1"/>
                </a:solidFill>
              </a:rPr>
              <a:t>Modified T piece for ventilator support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8992" y="2000240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chemeClr val="bg1"/>
                </a:solidFill>
              </a:rPr>
              <a:t>Catheter sheath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86380" y="571501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chemeClr val="bg1"/>
                </a:solidFill>
              </a:rPr>
              <a:t>Catheter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29388" y="2000240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>
                <a:solidFill>
                  <a:schemeClr val="bg1"/>
                </a:solidFill>
              </a:rPr>
              <a:t>Manual vacuum control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29520" y="5143512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>
                <a:solidFill>
                  <a:schemeClr val="bg1"/>
                </a:solidFill>
              </a:rPr>
              <a:t>To vacuum source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00034" y="5572140"/>
            <a:ext cx="2286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>
                <a:solidFill>
                  <a:schemeClr val="bg1"/>
                </a:solidFill>
              </a:rPr>
              <a:t>Irrigation port for saline </a:t>
            </a:r>
            <a:r>
              <a:rPr lang="en-IN" dirty="0" err="1">
                <a:solidFill>
                  <a:schemeClr val="bg1"/>
                </a:solidFill>
              </a:rPr>
              <a:t>lavage</a:t>
            </a:r>
            <a:r>
              <a:rPr lang="en-IN" dirty="0">
                <a:solidFill>
                  <a:schemeClr val="bg1"/>
                </a:solidFill>
              </a:rPr>
              <a:t> or rinsing the catheter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1472" y="285728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b="1" dirty="0">
                <a:solidFill>
                  <a:schemeClr val="bg1"/>
                </a:solidFill>
              </a:rPr>
              <a:t>CLOSED SYSTEM SUCTION CATHETER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2357422" y="4786322"/>
            <a:ext cx="1071570" cy="78581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143000"/>
          </a:xfrm>
        </p:spPr>
        <p:txBody>
          <a:bodyPr/>
          <a:lstStyle/>
          <a:p>
            <a:r>
              <a:rPr lang="en-IN" sz="2800" b="1" dirty="0"/>
              <a:t>PROCEDURE FOR CLOSE SUCTIONING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7158" y="1428712"/>
            <a:ext cx="8401080" cy="5429288"/>
          </a:xfrm>
        </p:spPr>
        <p:txBody>
          <a:bodyPr/>
          <a:lstStyle/>
          <a:p>
            <a:pPr algn="just"/>
            <a:r>
              <a:rPr lang="en-IN" dirty="0"/>
              <a:t>Connect to the vacuum source to the catheter</a:t>
            </a:r>
          </a:p>
          <a:p>
            <a:pPr algn="just"/>
            <a:endParaRPr lang="en-IN" dirty="0"/>
          </a:p>
          <a:p>
            <a:pPr algn="just"/>
            <a:r>
              <a:rPr lang="en-IN" dirty="0"/>
              <a:t>Less like hood of hypoxemia (pre-oxygenation with 100% O</a:t>
            </a:r>
            <a:r>
              <a:rPr lang="en-IN" baseline="-25000" dirty="0"/>
              <a:t>2 </a:t>
            </a:r>
            <a:r>
              <a:rPr lang="en-IN" dirty="0"/>
              <a:t>is still required).</a:t>
            </a:r>
          </a:p>
          <a:p>
            <a:endParaRPr lang="en-IN" dirty="0"/>
          </a:p>
          <a:p>
            <a:r>
              <a:rPr lang="en-IN" dirty="0"/>
              <a:t>Insert the catheter by using thumb and forefinger of the dominant hand while the non dominant hand stabilizes adaptor. </a:t>
            </a:r>
          </a:p>
          <a:p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714332"/>
            <a:ext cx="8401080" cy="6143668"/>
          </a:xfrm>
        </p:spPr>
        <p:txBody>
          <a:bodyPr>
            <a:normAutofit/>
          </a:bodyPr>
          <a:lstStyle/>
          <a:p>
            <a:endParaRPr lang="en-IN" dirty="0"/>
          </a:p>
          <a:p>
            <a:pPr algn="just"/>
            <a:r>
              <a:rPr lang="en-IN" dirty="0"/>
              <a:t>Apply suction by depressing the suction valve while withdrawing the catheter.</a:t>
            </a:r>
          </a:p>
          <a:p>
            <a:pPr algn="just"/>
            <a:endParaRPr lang="en-IN" dirty="0"/>
          </a:p>
          <a:p>
            <a:pPr algn="just"/>
            <a:r>
              <a:rPr lang="en-IN" dirty="0"/>
              <a:t>Keep total suction time less than 10 to 15 seconds.</a:t>
            </a:r>
          </a:p>
          <a:p>
            <a:pPr algn="just"/>
            <a:endParaRPr lang="en-IN" dirty="0"/>
          </a:p>
          <a:p>
            <a:pPr algn="just"/>
            <a:r>
              <a:rPr lang="en-IN" dirty="0"/>
              <a:t>The catheter and collar should be rinsed after each suctioning attempt by flushing saline into the injection port while depressing suction control valve. </a:t>
            </a:r>
          </a:p>
          <a:p>
            <a:pPr>
              <a:buNone/>
            </a:pP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258204" cy="6045348"/>
          </a:xfrm>
        </p:spPr>
        <p:txBody>
          <a:bodyPr>
            <a:normAutofit/>
          </a:bodyPr>
          <a:lstStyle/>
          <a:p>
            <a:pPr algn="just"/>
            <a:r>
              <a:rPr lang="en-IN" dirty="0"/>
              <a:t>Caution must be used to ensure the saline is being drawn into the catheter and not down the airway. </a:t>
            </a:r>
          </a:p>
          <a:p>
            <a:pPr algn="just"/>
            <a:endParaRPr lang="en-IN" dirty="0"/>
          </a:p>
          <a:p>
            <a:pPr algn="just"/>
            <a:r>
              <a:rPr lang="en-IN" dirty="0"/>
              <a:t>If residual secretions are still present, the closed suction system should be replaced.</a:t>
            </a:r>
          </a:p>
          <a:p>
            <a:pPr algn="just"/>
            <a:endParaRPr lang="en-IN" dirty="0"/>
          </a:p>
          <a:p>
            <a:pPr algn="just"/>
            <a:r>
              <a:rPr lang="en-IN" dirty="0"/>
              <a:t>Re-oxygenate and </a:t>
            </a:r>
            <a:r>
              <a:rPr lang="en-IN" dirty="0" err="1"/>
              <a:t>hyperinflate</a:t>
            </a:r>
            <a:r>
              <a:rPr lang="en-IN" dirty="0"/>
              <a:t> the patient at least 1 minute. </a:t>
            </a:r>
          </a:p>
          <a:p>
            <a:pPr algn="just">
              <a:buNone/>
            </a:pPr>
            <a:endParaRPr lang="en-IN" dirty="0"/>
          </a:p>
          <a:p>
            <a:pPr algn="just"/>
            <a:r>
              <a:rPr lang="en-IN" dirty="0"/>
              <a:t>After use, the catheter should be disconnected from the vacuum source to avoid negative pressure being applied to the breathing system if the vacuum control valve is faulty. </a:t>
            </a:r>
          </a:p>
          <a:p>
            <a:pPr algn="just"/>
            <a:endParaRPr lang="en-IN" dirty="0"/>
          </a:p>
          <a:p>
            <a:pPr algn="just"/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IN" dirty="0"/>
              <a:t> </a:t>
            </a:r>
          </a:p>
        </p:txBody>
      </p:sp>
      <p:pic>
        <p:nvPicPr>
          <p:cNvPr id="55298" name="Picture 2" descr="http://img.hisupplier.com/var/userImages/2011-09%2F19%2F22360810218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144000" cy="6858000"/>
          </a:xfrm>
          <a:prstGeom prst="rect">
            <a:avLst/>
          </a:prstGeom>
          <a:noFill/>
        </p:spPr>
      </p:pic>
      <p:cxnSp>
        <p:nvCxnSpPr>
          <p:cNvPr id="7" name="Straight Connector 6"/>
          <p:cNvCxnSpPr/>
          <p:nvPr/>
        </p:nvCxnSpPr>
        <p:spPr>
          <a:xfrm rot="5400000" flipH="1" flipV="1">
            <a:off x="7036611" y="2250273"/>
            <a:ext cx="35719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929322" y="171448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chemeClr val="bg1"/>
                </a:solidFill>
              </a:rPr>
              <a:t>Thumb control valve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29520" y="3500438"/>
            <a:ext cx="1714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chemeClr val="bg1"/>
                </a:solidFill>
              </a:rPr>
              <a:t>Connector for vacuum</a:t>
            </a:r>
          </a:p>
          <a:p>
            <a:r>
              <a:rPr lang="en-IN" dirty="0">
                <a:solidFill>
                  <a:schemeClr val="bg1"/>
                </a:solidFill>
              </a:rPr>
              <a:t>(machine end) 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16200000" flipH="1">
            <a:off x="8322495" y="2893215"/>
            <a:ext cx="642942" cy="14287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929454" y="5214950"/>
            <a:ext cx="1928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chemeClr val="bg1"/>
                </a:solidFill>
              </a:rPr>
              <a:t>Tip with suction opening</a:t>
            </a:r>
          </a:p>
          <a:p>
            <a:r>
              <a:rPr lang="en-IN" dirty="0">
                <a:solidFill>
                  <a:schemeClr val="bg1"/>
                </a:solidFill>
              </a:rPr>
              <a:t>(patient end) </a:t>
            </a:r>
          </a:p>
        </p:txBody>
      </p:sp>
      <p:cxnSp>
        <p:nvCxnSpPr>
          <p:cNvPr id="17" name="Straight Connector 16"/>
          <p:cNvCxnSpPr/>
          <p:nvPr/>
        </p:nvCxnSpPr>
        <p:spPr>
          <a:xfrm rot="16200000" flipV="1">
            <a:off x="1250133" y="1678769"/>
            <a:ext cx="285752" cy="21431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472" y="1214422"/>
            <a:ext cx="16430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chemeClr val="bg1"/>
                </a:solidFill>
              </a:rPr>
              <a:t>Shaft of catheter</a:t>
            </a:r>
          </a:p>
          <a:p>
            <a:r>
              <a:rPr lang="en-IN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0034" y="428604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b="1" dirty="0">
                <a:solidFill>
                  <a:schemeClr val="bg1"/>
                </a:solidFill>
              </a:rPr>
              <a:t>SUCTION CATHETER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715009" y="4714885"/>
            <a:ext cx="14287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solidFill>
                  <a:schemeClr val="bg1"/>
                </a:solidFill>
              </a:rPr>
              <a:t>Side holes or eyes</a:t>
            </a:r>
          </a:p>
        </p:txBody>
      </p:sp>
      <p:cxnSp>
        <p:nvCxnSpPr>
          <p:cNvPr id="24" name="Straight Connector 23"/>
          <p:cNvCxnSpPr/>
          <p:nvPr/>
        </p:nvCxnSpPr>
        <p:spPr>
          <a:xfrm rot="16200000" flipH="1">
            <a:off x="7179487" y="4822041"/>
            <a:ext cx="571504" cy="3571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19" idx="0"/>
          </p:cNvCxnSpPr>
          <p:nvPr/>
        </p:nvCxnSpPr>
        <p:spPr>
          <a:xfrm rot="10800000" flipV="1">
            <a:off x="6429390" y="4286255"/>
            <a:ext cx="571503" cy="42862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2800" b="1" dirty="0"/>
              <a:t>MONITORING</a:t>
            </a:r>
            <a:r>
              <a:rPr lang="en-IN" b="1" dirty="0"/>
              <a:t>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29642" cy="4873752"/>
          </a:xfrm>
        </p:spPr>
        <p:txBody>
          <a:bodyPr>
            <a:normAutofit/>
          </a:bodyPr>
          <a:lstStyle/>
          <a:p>
            <a:pPr>
              <a:buNone/>
            </a:pPr>
            <a:endParaRPr lang="en-IN" dirty="0"/>
          </a:p>
          <a:p>
            <a:pPr lvl="2" algn="just"/>
            <a:r>
              <a:rPr lang="en-IN" sz="2400" dirty="0"/>
              <a:t>Breath sound</a:t>
            </a:r>
          </a:p>
          <a:p>
            <a:pPr lvl="2" algn="just"/>
            <a:r>
              <a:rPr lang="en-IN" sz="2400" dirty="0"/>
              <a:t>Oxygen saturation (SpO</a:t>
            </a:r>
            <a:r>
              <a:rPr lang="en-IN" sz="2400" baseline="-25000" dirty="0"/>
              <a:t>2</a:t>
            </a:r>
            <a:r>
              <a:rPr lang="en-IN" sz="2400" dirty="0"/>
              <a:t>)</a:t>
            </a:r>
          </a:p>
          <a:p>
            <a:pPr lvl="2" algn="just"/>
            <a:r>
              <a:rPr lang="en-IN" sz="2400" dirty="0"/>
              <a:t>Respiratory rate and pattern</a:t>
            </a:r>
          </a:p>
          <a:p>
            <a:pPr lvl="2" algn="just"/>
            <a:r>
              <a:rPr lang="en-IN" sz="2400" dirty="0"/>
              <a:t>Pulse rate, blood pressure, ECG(if indicated and available)</a:t>
            </a:r>
          </a:p>
          <a:p>
            <a:pPr lvl="2" algn="just"/>
            <a:r>
              <a:rPr lang="en-IN" sz="2400" dirty="0"/>
              <a:t>Sputum (colour, volume, consistency, odour)</a:t>
            </a:r>
          </a:p>
          <a:p>
            <a:pPr lvl="2" algn="just"/>
            <a:r>
              <a:rPr lang="en-IN" sz="2400" dirty="0"/>
              <a:t>Ventilator parameters</a:t>
            </a:r>
          </a:p>
          <a:p>
            <a:pPr lvl="2" algn="just"/>
            <a:r>
              <a:rPr lang="en-IN" sz="2400" dirty="0"/>
              <a:t>Arterial blood gases</a:t>
            </a:r>
          </a:p>
          <a:p>
            <a:pPr lvl="2" algn="just"/>
            <a:r>
              <a:rPr lang="en-IN" sz="2400" dirty="0"/>
              <a:t>Cough effort and ICP (if indicated and available)</a:t>
            </a:r>
          </a:p>
          <a:p>
            <a:pPr lvl="2" algn="just"/>
            <a:endParaRPr lang="en-IN" sz="2400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2800" b="1" dirty="0"/>
              <a:t>ASSESSMENT OF OUTCOME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29642" cy="4873752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n-IN" dirty="0"/>
              <a:t>Improvement in breath sounds</a:t>
            </a:r>
          </a:p>
          <a:p>
            <a:pPr lvl="0" algn="just"/>
            <a:endParaRPr lang="en-IN" dirty="0"/>
          </a:p>
          <a:p>
            <a:pPr lvl="0" algn="just"/>
            <a:r>
              <a:rPr lang="en-IN" dirty="0"/>
              <a:t>Decreased Peak </a:t>
            </a:r>
            <a:r>
              <a:rPr lang="en-IN" dirty="0" err="1"/>
              <a:t>Inspiratory</a:t>
            </a:r>
            <a:r>
              <a:rPr lang="en-IN" dirty="0"/>
              <a:t> Pressure</a:t>
            </a:r>
          </a:p>
          <a:p>
            <a:pPr lvl="0" algn="just"/>
            <a:endParaRPr lang="en-IN" dirty="0"/>
          </a:p>
          <a:p>
            <a:pPr lvl="0" algn="just"/>
            <a:r>
              <a:rPr lang="en-IN" dirty="0"/>
              <a:t>Decreased airway resistance or increased dynamic compliance; increased tidal volume delivery during pressure-limited ventilation</a:t>
            </a:r>
          </a:p>
          <a:p>
            <a:pPr lvl="0" algn="just"/>
            <a:endParaRPr lang="en-IN" dirty="0"/>
          </a:p>
          <a:p>
            <a:pPr lvl="0" algn="just"/>
            <a:r>
              <a:rPr lang="en-IN" dirty="0"/>
              <a:t>Improvement in ABG values or saturation as reflected by pulse </a:t>
            </a:r>
            <a:r>
              <a:rPr lang="en-IN" dirty="0" err="1"/>
              <a:t>oximeter</a:t>
            </a:r>
            <a:r>
              <a:rPr lang="en-IN" dirty="0"/>
              <a:t> (SpO</a:t>
            </a:r>
            <a:r>
              <a:rPr lang="en-IN" baseline="-25000" dirty="0"/>
              <a:t>2</a:t>
            </a:r>
            <a:r>
              <a:rPr lang="en-IN" dirty="0"/>
              <a:t>)</a:t>
            </a:r>
          </a:p>
          <a:p>
            <a:pPr lvl="0" algn="just"/>
            <a:endParaRPr lang="en-IN" dirty="0"/>
          </a:p>
          <a:p>
            <a:pPr lvl="0" algn="just"/>
            <a:r>
              <a:rPr lang="en-IN" dirty="0"/>
              <a:t>Removal of pulmonary secretions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428596" y="285728"/>
          <a:ext cx="8215370" cy="628654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{073A0DAA-6AF3-43AB-8588-CEC1D06C72B9}</a:tableStyleId>
              </a:tblPr>
              <a:tblGrid>
                <a:gridCol w="4107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7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530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>
                          <a:solidFill>
                            <a:schemeClr val="tx1"/>
                          </a:solidFill>
                        </a:rPr>
                        <a:t>CLOSED</a:t>
                      </a:r>
                      <a:r>
                        <a:rPr lang="en-IN" sz="2400" baseline="0" dirty="0">
                          <a:solidFill>
                            <a:schemeClr val="tx1"/>
                          </a:solidFill>
                        </a:rPr>
                        <a:t> SUCTION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>
                          <a:solidFill>
                            <a:schemeClr val="tx1"/>
                          </a:solidFill>
                        </a:rPr>
                        <a:t>OPEN SUCTION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5106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lang="en-IN" baseline="0" dirty="0">
                          <a:solidFill>
                            <a:schemeClr val="tx1"/>
                          </a:solidFill>
                        </a:rPr>
                        <a:t> need to discontinue ventilation or PEEP while suctioning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Require discontinuation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5106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Usually </a:t>
                      </a:r>
                      <a:r>
                        <a:rPr lang="en-IN" dirty="0" err="1">
                          <a:solidFill>
                            <a:schemeClr val="tx1"/>
                          </a:solidFill>
                        </a:rPr>
                        <a:t>hyperoxygenation</a:t>
                      </a:r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 not require prior to suction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Require </a:t>
                      </a:r>
                      <a:r>
                        <a:rPr lang="en-IN" dirty="0" err="1">
                          <a:solidFill>
                            <a:schemeClr val="tx1"/>
                          </a:solidFill>
                        </a:rPr>
                        <a:t>hyperoxygenation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5106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Fewer  cardiovascular  problem &amp; less anxiety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Comparatively more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530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Less time consuming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More time consuming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5106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Does not cause malfunction of mechanical ventilation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It may</a:t>
                      </a:r>
                      <a:r>
                        <a:rPr lang="en-IN" baseline="0" dirty="0">
                          <a:solidFill>
                            <a:schemeClr val="tx1"/>
                          </a:solidFill>
                        </a:rPr>
                        <a:t> cause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530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More convenient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Less convenient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530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Oxygenation is superior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Less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500042"/>
          <a:ext cx="8258204" cy="5643603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{073A0DAA-6AF3-43AB-8588-CEC1D06C72B9}</a:tableStyleId>
              </a:tblPr>
              <a:tblGrid>
                <a:gridCol w="4129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29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5161">
                <a:tc>
                  <a:txBody>
                    <a:bodyPr/>
                    <a:lstStyle/>
                    <a:p>
                      <a:pPr algn="ctr"/>
                      <a:r>
                        <a:rPr lang="en-IN" b="0" dirty="0">
                          <a:solidFill>
                            <a:schemeClr val="tx1"/>
                          </a:solidFill>
                        </a:rPr>
                        <a:t>Less contamination from accidental breaches to the catheter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0" dirty="0">
                          <a:solidFill>
                            <a:schemeClr val="tx1"/>
                          </a:solidFill>
                        </a:rPr>
                        <a:t>More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354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Less </a:t>
                      </a:r>
                      <a:r>
                        <a:rPr lang="en-IN" dirty="0" err="1">
                          <a:solidFill>
                            <a:schemeClr val="tx1"/>
                          </a:solidFill>
                        </a:rPr>
                        <a:t>nosocomial</a:t>
                      </a:r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 infection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More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161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Less contamination of the</a:t>
                      </a:r>
                      <a:r>
                        <a:rPr lang="en-IN" baseline="0" dirty="0">
                          <a:solidFill>
                            <a:schemeClr val="tx1"/>
                          </a:solidFill>
                        </a:rPr>
                        <a:t> environment </a:t>
                      </a:r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 around  the patient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More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0521">
                <a:tc>
                  <a:txBody>
                    <a:bodyPr/>
                    <a:lstStyle/>
                    <a:p>
                      <a:pPr algn="ctr"/>
                      <a:r>
                        <a:rPr lang="en-IN" b="0" dirty="0">
                          <a:solidFill>
                            <a:schemeClr val="tx1"/>
                          </a:solidFill>
                        </a:rPr>
                        <a:t>Performed  easily &amp; quickly by one caregiver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0" dirty="0">
                          <a:solidFill>
                            <a:schemeClr val="tx1"/>
                          </a:solidFill>
                        </a:rPr>
                        <a:t>At-least two</a:t>
                      </a:r>
                      <a:r>
                        <a:rPr lang="en-IN" b="0" baseline="0" dirty="0">
                          <a:solidFill>
                            <a:schemeClr val="tx1"/>
                          </a:solidFill>
                        </a:rPr>
                        <a:t> person require for suctioning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5245">
                <a:tc>
                  <a:txBody>
                    <a:bodyPr/>
                    <a:lstStyle/>
                    <a:p>
                      <a:pPr algn="ctr"/>
                      <a:r>
                        <a:rPr lang="en-IN" b="0" dirty="0">
                          <a:solidFill>
                            <a:schemeClr val="tx1"/>
                          </a:solidFill>
                        </a:rPr>
                        <a:t>Helpful in preventing the loss of lung volume &amp;</a:t>
                      </a:r>
                      <a:r>
                        <a:rPr lang="en-IN" b="0" baseline="0" dirty="0">
                          <a:solidFill>
                            <a:schemeClr val="tx1"/>
                          </a:solidFill>
                        </a:rPr>
                        <a:t> alveolar de-recruitment in severely hypoxic patient  with ALI</a:t>
                      </a:r>
                    </a:p>
                    <a:p>
                      <a:pPr algn="ctr"/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0" dirty="0">
                          <a:solidFill>
                            <a:schemeClr val="tx1"/>
                          </a:solidFill>
                        </a:rPr>
                        <a:t>Less effective than closed suctioning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5161">
                <a:tc>
                  <a:txBody>
                    <a:bodyPr/>
                    <a:lstStyle/>
                    <a:p>
                      <a:pPr algn="ctr"/>
                      <a:r>
                        <a:rPr lang="en-IN" b="0" dirty="0">
                          <a:solidFill>
                            <a:schemeClr val="tx1"/>
                          </a:solidFill>
                        </a:rPr>
                        <a:t>Cost 10 times more than single disposable kit</a:t>
                      </a:r>
                    </a:p>
                    <a:p>
                      <a:pPr algn="ctr"/>
                      <a:r>
                        <a:rPr lang="en-IN" b="0" dirty="0">
                          <a:solidFill>
                            <a:schemeClr val="tx1"/>
                          </a:solidFill>
                        </a:rPr>
                        <a:t>(depends</a:t>
                      </a:r>
                      <a:r>
                        <a:rPr lang="en-IN" b="0" baseline="0" dirty="0">
                          <a:solidFill>
                            <a:schemeClr val="tx1"/>
                          </a:solidFill>
                        </a:rPr>
                        <a:t> on how long it used</a:t>
                      </a:r>
                      <a:r>
                        <a:rPr lang="en-IN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Disadvantages of closed system over open suctioning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8329642" cy="490234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IN" dirty="0"/>
          </a:p>
          <a:p>
            <a:pPr lvl="0" algn="just"/>
            <a:r>
              <a:rPr lang="en-IN" dirty="0"/>
              <a:t>Some author suggested Closed suctioning is not as effective in removing secretion as open suction .</a:t>
            </a:r>
          </a:p>
          <a:p>
            <a:pPr lvl="0" algn="just"/>
            <a:endParaRPr lang="en-IN" dirty="0"/>
          </a:p>
          <a:p>
            <a:pPr lvl="0" algn="just"/>
            <a:r>
              <a:rPr lang="en-IN" dirty="0"/>
              <a:t>Periodic use of open suction may be useful to increase secretion removal in patients with thick, tenacious secretions.</a:t>
            </a:r>
          </a:p>
          <a:p>
            <a:pPr lvl="0" algn="just"/>
            <a:endParaRPr lang="en-IN" dirty="0"/>
          </a:p>
          <a:p>
            <a:pPr lvl="0" algn="just"/>
            <a:r>
              <a:rPr lang="en-IN" dirty="0"/>
              <a:t>However, this increases costs and may result in loss of sterility associated with the closed system</a:t>
            </a:r>
          </a:p>
          <a:p>
            <a:pPr lvl="0" algn="just"/>
            <a:endParaRPr lang="en-IN" dirty="0"/>
          </a:p>
          <a:p>
            <a:pPr lvl="0" algn="just"/>
            <a:r>
              <a:rPr lang="en-IN" dirty="0"/>
              <a:t>Extra weight of closed system may pull on the airway, causing trauma or accidental </a:t>
            </a:r>
            <a:r>
              <a:rPr lang="en-IN" dirty="0" err="1"/>
              <a:t>extubation</a:t>
            </a:r>
            <a:r>
              <a:rPr lang="en-IN" dirty="0"/>
              <a:t>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571480"/>
            <a:ext cx="7972452" cy="4873752"/>
          </a:xfrm>
        </p:spPr>
        <p:txBody>
          <a:bodyPr/>
          <a:lstStyle/>
          <a:p>
            <a:pPr lvl="0" algn="just"/>
            <a:r>
              <a:rPr lang="en-IN" dirty="0"/>
              <a:t>Some healthcare providers have complained that closed suctioning is more difficult to use, may cause more trauma.</a:t>
            </a:r>
          </a:p>
          <a:p>
            <a:pPr lvl="0" algn="just"/>
            <a:endParaRPr lang="en-IN" dirty="0"/>
          </a:p>
          <a:p>
            <a:pPr lvl="0" algn="just"/>
            <a:r>
              <a:rPr lang="en-IN" dirty="0"/>
              <a:t>Close suction without interrupting mechanical ventilation may impede the ventilator to efficiently assist the patient during ES, causing a major patient-ventilator </a:t>
            </a:r>
            <a:r>
              <a:rPr lang="en-IN" dirty="0" err="1"/>
              <a:t>dissynchrony</a:t>
            </a:r>
            <a:r>
              <a:rPr lang="en-IN" dirty="0"/>
              <a:t> and patient discomfort.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2800" dirty="0"/>
              <a:t>REFERENCES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66" cy="4972072"/>
          </a:xfrm>
        </p:spPr>
        <p:txBody>
          <a:bodyPr/>
          <a:lstStyle/>
          <a:p>
            <a:pPr lvl="0"/>
            <a:r>
              <a:rPr lang="en-IN" dirty="0" err="1"/>
              <a:t>Dorsch</a:t>
            </a:r>
            <a:r>
              <a:rPr lang="en-IN" dirty="0"/>
              <a:t> J, </a:t>
            </a:r>
            <a:r>
              <a:rPr lang="en-IN" dirty="0" err="1"/>
              <a:t>Dorsch</a:t>
            </a:r>
            <a:r>
              <a:rPr lang="en-IN" dirty="0"/>
              <a:t> S. Understanding </a:t>
            </a:r>
            <a:r>
              <a:rPr lang="en-IN" dirty="0" err="1"/>
              <a:t>anesthesia</a:t>
            </a:r>
            <a:r>
              <a:rPr lang="en-IN" dirty="0"/>
              <a:t> equipment. 5</a:t>
            </a:r>
            <a:r>
              <a:rPr lang="en-IN" baseline="30000" dirty="0"/>
              <a:t>th</a:t>
            </a:r>
            <a:r>
              <a:rPr lang="en-IN" dirty="0"/>
              <a:t> ed. Lippincott: Williams &amp; Wilkins; 2008.</a:t>
            </a:r>
          </a:p>
          <a:p>
            <a:pPr lvl="0"/>
            <a:endParaRPr lang="en-IN" dirty="0"/>
          </a:p>
          <a:p>
            <a:pPr lvl="0"/>
            <a:r>
              <a:rPr lang="en-IN" dirty="0" err="1"/>
              <a:t>Endotracheal</a:t>
            </a:r>
            <a:r>
              <a:rPr lang="en-IN" dirty="0"/>
              <a:t> suctioning of mechanically ventilated patients with artificial airways 2010. </a:t>
            </a:r>
            <a:r>
              <a:rPr lang="en-IN" dirty="0" err="1"/>
              <a:t>Respir</a:t>
            </a:r>
            <a:r>
              <a:rPr lang="en-IN" dirty="0"/>
              <a:t> Care 2010;55(6):758–64.</a:t>
            </a:r>
          </a:p>
          <a:p>
            <a:pPr lvl="0"/>
            <a:endParaRPr lang="en-IN" dirty="0"/>
          </a:p>
          <a:p>
            <a:pPr lvl="0"/>
            <a:r>
              <a:rPr lang="en-IN" dirty="0"/>
              <a:t>AARC clinical practice guideline </a:t>
            </a:r>
            <a:r>
              <a:rPr lang="en-IN" dirty="0" err="1"/>
              <a:t>nasotracheal</a:t>
            </a:r>
            <a:r>
              <a:rPr lang="en-IN" dirty="0"/>
              <a:t> suctioning—2004 revision &amp; update. </a:t>
            </a:r>
            <a:r>
              <a:rPr lang="en-IN" dirty="0" err="1"/>
              <a:t>Respir</a:t>
            </a:r>
            <a:r>
              <a:rPr lang="en-IN" dirty="0"/>
              <a:t> Care 2004;49:1080-84.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58204" cy="5902472"/>
          </a:xfrm>
        </p:spPr>
        <p:txBody>
          <a:bodyPr/>
          <a:lstStyle/>
          <a:p>
            <a:pPr lvl="0"/>
            <a:r>
              <a:rPr lang="en-IN" dirty="0" err="1"/>
              <a:t>Leyn</a:t>
            </a:r>
            <a:r>
              <a:rPr lang="en-IN" dirty="0"/>
              <a:t> P, </a:t>
            </a:r>
            <a:r>
              <a:rPr lang="en-IN" dirty="0" err="1"/>
              <a:t>Bedert</a:t>
            </a:r>
            <a:r>
              <a:rPr lang="en-IN" dirty="0"/>
              <a:t> L, </a:t>
            </a:r>
            <a:r>
              <a:rPr lang="en-IN" dirty="0" err="1"/>
              <a:t>Delcroi</a:t>
            </a:r>
            <a:r>
              <a:rPr lang="en-IN" dirty="0"/>
              <a:t> M, </a:t>
            </a:r>
            <a:r>
              <a:rPr lang="en-IN" dirty="0" err="1"/>
              <a:t>Depuydt</a:t>
            </a:r>
            <a:r>
              <a:rPr lang="en-IN" dirty="0"/>
              <a:t> P, </a:t>
            </a:r>
            <a:r>
              <a:rPr lang="en-IN" dirty="0" err="1"/>
              <a:t>Lauwe</a:t>
            </a:r>
            <a:r>
              <a:rPr lang="en-IN" dirty="0"/>
              <a:t> G, </a:t>
            </a:r>
            <a:r>
              <a:rPr lang="en-IN" dirty="0" err="1"/>
              <a:t>Sokolov</a:t>
            </a:r>
            <a:r>
              <a:rPr lang="en-IN" dirty="0"/>
              <a:t> Y, et al. Tracheotomy: clinical review and guidelines. </a:t>
            </a:r>
            <a:r>
              <a:rPr lang="en-IN" dirty="0" err="1"/>
              <a:t>Eur</a:t>
            </a:r>
            <a:r>
              <a:rPr lang="en-IN" dirty="0"/>
              <a:t> J </a:t>
            </a:r>
            <a:r>
              <a:rPr lang="en-IN" dirty="0" err="1"/>
              <a:t>Cardiothorac</a:t>
            </a:r>
            <a:r>
              <a:rPr lang="en-IN" dirty="0"/>
              <a:t> </a:t>
            </a:r>
            <a:r>
              <a:rPr lang="en-IN" dirty="0" err="1"/>
              <a:t>Surg</a:t>
            </a:r>
            <a:r>
              <a:rPr lang="en-IN" dirty="0"/>
              <a:t> 2007;32:412-421.</a:t>
            </a:r>
          </a:p>
          <a:p>
            <a:pPr lvl="0"/>
            <a:endParaRPr lang="en-IN" dirty="0"/>
          </a:p>
          <a:p>
            <a:pPr lvl="0"/>
            <a:r>
              <a:rPr lang="en-IN" dirty="0"/>
              <a:t>Maggiore S, </a:t>
            </a:r>
            <a:r>
              <a:rPr lang="en-IN" dirty="0" err="1"/>
              <a:t>Iacobone</a:t>
            </a:r>
            <a:r>
              <a:rPr lang="en-IN" dirty="0"/>
              <a:t> E, </a:t>
            </a:r>
            <a:r>
              <a:rPr lang="en-IN" dirty="0" err="1"/>
              <a:t>Zito</a:t>
            </a:r>
            <a:r>
              <a:rPr lang="en-IN" dirty="0"/>
              <a:t> G, Conti G, </a:t>
            </a:r>
            <a:r>
              <a:rPr lang="en-IN" dirty="0" err="1"/>
              <a:t>Antonelli</a:t>
            </a:r>
            <a:r>
              <a:rPr lang="en-IN" dirty="0"/>
              <a:t> M. </a:t>
            </a:r>
            <a:r>
              <a:rPr lang="en-IN" dirty="0" err="1"/>
              <a:t>Proietti</a:t>
            </a:r>
            <a:r>
              <a:rPr lang="en-IN" dirty="0"/>
              <a:t> R. Closed versus open suctioning techniques. Minerva </a:t>
            </a:r>
            <a:r>
              <a:rPr lang="en-IN" dirty="0" err="1"/>
              <a:t>Anestesiol</a:t>
            </a:r>
            <a:r>
              <a:rPr lang="en-IN" dirty="0"/>
              <a:t> 2002;68:360-4.</a:t>
            </a:r>
          </a:p>
          <a:p>
            <a:pPr lvl="0"/>
            <a:endParaRPr lang="en-IN" dirty="0"/>
          </a:p>
          <a:p>
            <a:pPr lvl="0"/>
            <a:r>
              <a:rPr lang="en-IN" dirty="0"/>
              <a:t>Wilkins R, </a:t>
            </a:r>
            <a:r>
              <a:rPr lang="en-IN" dirty="0" err="1"/>
              <a:t>Stoller</a:t>
            </a:r>
            <a:r>
              <a:rPr lang="en-IN" dirty="0"/>
              <a:t> J, </a:t>
            </a:r>
            <a:r>
              <a:rPr lang="en-IN" dirty="0" err="1"/>
              <a:t>Kacemarek</a:t>
            </a:r>
            <a:r>
              <a:rPr lang="en-IN" dirty="0"/>
              <a:t> R. Egan’s fundamental of respiratory care. 5</a:t>
            </a:r>
            <a:r>
              <a:rPr lang="en-IN" baseline="30000" dirty="0"/>
              <a:t>th</a:t>
            </a:r>
            <a:r>
              <a:rPr lang="en-IN" dirty="0"/>
              <a:t> ed. Elsevier; 2008.</a:t>
            </a:r>
          </a:p>
          <a:p>
            <a:pPr>
              <a:buNone/>
            </a:pPr>
            <a:r>
              <a:rPr lang="en-IN" dirty="0"/>
              <a:t> 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0076" y="3386150"/>
            <a:ext cx="7467600" cy="4873752"/>
          </a:xfrm>
        </p:spPr>
        <p:txBody>
          <a:bodyPr/>
          <a:lstStyle/>
          <a:p>
            <a:r>
              <a:rPr lang="en-IN" dirty="0"/>
              <a:t> </a:t>
            </a:r>
          </a:p>
        </p:txBody>
      </p:sp>
      <p:pic>
        <p:nvPicPr>
          <p:cNvPr id="8602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8476" y="0"/>
            <a:ext cx="9192476" cy="6882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81924" name="Picture 4" descr="http://product-image.tradeindia.com/00600749/b/2/Suction-Catheter-Umaflow-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988426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42910" y="571480"/>
            <a:ext cx="25003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Connector for vacuum</a:t>
            </a:r>
          </a:p>
          <a:p>
            <a:r>
              <a:rPr lang="en-IN" dirty="0"/>
              <a:t>(machine end) </a:t>
            </a:r>
          </a:p>
        </p:txBody>
      </p:sp>
      <p:sp>
        <p:nvSpPr>
          <p:cNvPr id="8" name="Rectangle 7"/>
          <p:cNvSpPr/>
          <p:nvPr/>
        </p:nvSpPr>
        <p:spPr>
          <a:xfrm>
            <a:off x="357158" y="4572008"/>
            <a:ext cx="18573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Tip with suction opening</a:t>
            </a:r>
          </a:p>
          <a:p>
            <a:r>
              <a:rPr lang="en-IN" dirty="0"/>
              <a:t>(patient end) </a:t>
            </a:r>
          </a:p>
        </p:txBody>
      </p:sp>
      <p:sp>
        <p:nvSpPr>
          <p:cNvPr id="9" name="Rectangle 8"/>
          <p:cNvSpPr/>
          <p:nvPr/>
        </p:nvSpPr>
        <p:spPr>
          <a:xfrm>
            <a:off x="5643570" y="3429000"/>
            <a:ext cx="19288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Shaft of catheter</a:t>
            </a:r>
          </a:p>
          <a:p>
            <a:r>
              <a:rPr lang="en-IN" dirty="0"/>
              <a:t> 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16200000" flipH="1">
            <a:off x="2178827" y="1178703"/>
            <a:ext cx="428628" cy="71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V="1">
            <a:off x="107125" y="4036223"/>
            <a:ext cx="928694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6143636" y="2857496"/>
            <a:ext cx="85725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 flipV="1">
            <a:off x="1071538" y="3571876"/>
            <a:ext cx="428628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57224" y="2857497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Side holes or eyes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428604"/>
            <a:ext cx="8072494" cy="6143668"/>
          </a:xfrm>
        </p:spPr>
        <p:txBody>
          <a:bodyPr>
            <a:normAutofit/>
          </a:bodyPr>
          <a:lstStyle/>
          <a:p>
            <a:pPr algn="just"/>
            <a:r>
              <a:rPr lang="en-IN" dirty="0"/>
              <a:t>A selection of catheter size is very important, to prevent hypoxemia &amp; atelectasis</a:t>
            </a:r>
          </a:p>
          <a:p>
            <a:pPr algn="just">
              <a:buNone/>
            </a:pPr>
            <a:endParaRPr lang="en-IN" dirty="0"/>
          </a:p>
          <a:p>
            <a:pPr algn="just"/>
            <a:r>
              <a:rPr lang="en-IN" dirty="0"/>
              <a:t>To quickly estimate the proper size of suction catheter to use with a given tracheal tube, </a:t>
            </a:r>
          </a:p>
          <a:p>
            <a:pPr algn="just"/>
            <a:endParaRPr lang="en-IN" dirty="0"/>
          </a:p>
          <a:p>
            <a:pPr algn="just"/>
            <a:r>
              <a:rPr lang="en-IN" dirty="0"/>
              <a:t>E.g. 8-mm </a:t>
            </a:r>
            <a:r>
              <a:rPr lang="en-IN" dirty="0" err="1"/>
              <a:t>endotracheal</a:t>
            </a:r>
            <a:r>
              <a:rPr lang="en-IN" dirty="0"/>
              <a:t> tube: 2x8=16: next 	 	smallest catheter is 14 French</a:t>
            </a:r>
          </a:p>
          <a:p>
            <a:pPr algn="just"/>
            <a:endParaRPr lang="en-IN" dirty="0"/>
          </a:p>
          <a:p>
            <a:pPr algn="just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28596" y="428604"/>
          <a:ext cx="8286807" cy="5786480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2216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6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23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662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Nominal</a:t>
                      </a:r>
                      <a:endParaRPr lang="en-IN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Outside</a:t>
                      </a:r>
                      <a:endParaRPr lang="en-IN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Diameter</a:t>
                      </a:r>
                      <a:endParaRPr lang="en-IN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(millimetres)</a:t>
                      </a:r>
                      <a:endParaRPr lang="en-IN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800" dirty="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French Size</a:t>
                      </a:r>
                      <a:endParaRPr lang="en-IN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Equivalent</a:t>
                      </a:r>
                      <a:endParaRPr lang="en-IN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800">
                        <a:solidFill>
                          <a:srgbClr val="0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Colour Identification</a:t>
                      </a:r>
                      <a:endParaRPr lang="en-IN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65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1.67</a:t>
                      </a:r>
                      <a:endParaRPr lang="en-IN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IN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GRAY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5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2.0</a:t>
                      </a:r>
                      <a:endParaRPr lang="en-IN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IN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92D05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LIGHT GREEN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65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2.5</a:t>
                      </a:r>
                      <a:endParaRPr lang="en-IN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7.5</a:t>
                      </a:r>
                      <a:endParaRPr lang="en-IN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FF33CC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PINK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65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2.67</a:t>
                      </a:r>
                      <a:endParaRPr lang="en-IN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endParaRPr lang="en-IN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3366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LIGHT BLUE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65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3.0</a:t>
                      </a:r>
                      <a:endParaRPr lang="en-IN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IN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B0F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TURQUOISE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65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3.33</a:t>
                      </a:r>
                      <a:endParaRPr lang="en-IN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endParaRPr lang="en-IN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BLACK</a:t>
                      </a:r>
                      <a:endParaRPr lang="en-IN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65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4.0</a:t>
                      </a:r>
                      <a:endParaRPr lang="en-IN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  <a:endParaRPr lang="en-IN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chemeClr val="bg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WHITE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165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4.67</a:t>
                      </a:r>
                      <a:endParaRPr lang="en-IN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</a:t>
                      </a:r>
                      <a:endParaRPr lang="en-IN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B05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165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5.0</a:t>
                      </a:r>
                      <a:endParaRPr lang="en-IN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</a:t>
                      </a:r>
                      <a:endParaRPr lang="en-IN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99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BROWN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165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5.33</a:t>
                      </a:r>
                      <a:endParaRPr lang="en-IN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</a:t>
                      </a:r>
                      <a:endParaRPr lang="en-IN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FF33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ORANGE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165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6.0</a:t>
                      </a:r>
                      <a:endParaRPr lang="en-IN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</a:t>
                      </a:r>
                      <a:endParaRPr lang="en-IN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165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6.67</a:t>
                      </a:r>
                      <a:endParaRPr lang="en-IN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</a:t>
                      </a:r>
                      <a:endParaRPr lang="en-IN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8596" y="6286520"/>
            <a:ext cx="8286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b="1" dirty="0"/>
              <a:t>ISO Recognized Suction Catheter Colour Identification &amp; Size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2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1071</TotalTime>
  <Words>2847</Words>
  <Application>Microsoft Office PowerPoint</Application>
  <PresentationFormat>On-screen Show (4:3)</PresentationFormat>
  <Paragraphs>584</Paragraphs>
  <Slides>68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3" baseType="lpstr">
      <vt:lpstr>Arial</vt:lpstr>
      <vt:lpstr>Calibri</vt:lpstr>
      <vt:lpstr>Wingdings</vt:lpstr>
      <vt:lpstr>Wingdings 2</vt:lpstr>
      <vt:lpstr>Oriel</vt:lpstr>
      <vt:lpstr>  Open suction versus closed suction </vt:lpstr>
      <vt:lpstr>Contents </vt:lpstr>
      <vt:lpstr> introduction </vt:lpstr>
      <vt:lpstr>General principles </vt:lpstr>
      <vt:lpstr>COMPLTE SUCTION SYSTEM </vt:lpstr>
      <vt:lpstr> </vt:lpstr>
      <vt:lpstr>PowerPoint Presentation</vt:lpstr>
      <vt:lpstr> </vt:lpstr>
      <vt:lpstr> </vt:lpstr>
      <vt:lpstr> </vt:lpstr>
      <vt:lpstr> </vt:lpstr>
      <vt:lpstr> </vt:lpstr>
      <vt:lpstr>EQUIPMENT NEEDED FOR SUCTIONING </vt:lpstr>
      <vt:lpstr> </vt:lpstr>
      <vt:lpstr>Suction pressure </vt:lpstr>
      <vt:lpstr>SUCTIONING TECHNIQUES </vt:lpstr>
      <vt:lpstr> </vt:lpstr>
      <vt:lpstr>OPEN SUCTIONING </vt:lpstr>
      <vt:lpstr> </vt:lpstr>
      <vt:lpstr> </vt:lpstr>
      <vt:lpstr> CONTRAINDICATION   </vt:lpstr>
      <vt:lpstr>MONITORING </vt:lpstr>
      <vt:lpstr>THE PROCEDURE OF ETS INCLUDES  </vt:lpstr>
      <vt:lpstr>FREQUENCY OF ETS </vt:lpstr>
      <vt:lpstr> </vt:lpstr>
      <vt:lpstr> </vt:lpstr>
      <vt:lpstr> </vt:lpstr>
      <vt:lpstr>NASO-TRACHEAL SUCTIONING (NTS) </vt:lpstr>
      <vt:lpstr>AARC GUIDELINE: NASOTRACHEALSUCTIONING </vt:lpstr>
      <vt:lpstr> </vt:lpstr>
      <vt:lpstr>MONITORING </vt:lpstr>
      <vt:lpstr> </vt:lpstr>
      <vt:lpstr>ASSESSMENT OF NEED  </vt:lpstr>
      <vt:lpstr>EQUIPMENT &amp; PROCEDURE OF NASO-TRACHEAL SUCTIONING </vt:lpstr>
      <vt:lpstr> </vt:lpstr>
      <vt:lpstr> </vt:lpstr>
      <vt:lpstr> </vt:lpstr>
      <vt:lpstr>ASSESSMENT OF OUTCOME </vt:lpstr>
      <vt:lpstr>HAZARDS/COMPLICATIONS OF NTS </vt:lpstr>
      <vt:lpstr> </vt:lpstr>
      <vt:lpstr>FREQUENCY </vt:lpstr>
      <vt:lpstr> </vt:lpstr>
      <vt:lpstr> </vt:lpstr>
      <vt:lpstr>INDICATIONS </vt:lpstr>
      <vt:lpstr> </vt:lpstr>
      <vt:lpstr>OROPHARYNGEAL &amp; NASOPHARYNGEAL SUCTIONING  </vt:lpstr>
      <vt:lpstr> </vt:lpstr>
      <vt:lpstr>CONTRAINDICATIONS </vt:lpstr>
      <vt:lpstr>PROCEDURE FOR OROPHARYNGEAL SUCTIONING</vt:lpstr>
      <vt:lpstr> </vt:lpstr>
      <vt:lpstr>Frequency of oropharyngeal suctioning</vt:lpstr>
      <vt:lpstr>PROCEDURE FOR NASOPHARYNGEAL SUCTIONING </vt:lpstr>
      <vt:lpstr> </vt:lpstr>
      <vt:lpstr> </vt:lpstr>
      <vt:lpstr> </vt:lpstr>
      <vt:lpstr>  </vt:lpstr>
      <vt:lpstr>PROCEDURE FOR CLOSE SUCTIONING </vt:lpstr>
      <vt:lpstr> </vt:lpstr>
      <vt:lpstr> </vt:lpstr>
      <vt:lpstr>MONITORING  </vt:lpstr>
      <vt:lpstr>ASSESSMENT OF OUTCOME </vt:lpstr>
      <vt:lpstr> </vt:lpstr>
      <vt:lpstr> </vt:lpstr>
      <vt:lpstr>Disadvantages of closed system over open suctioning</vt:lpstr>
      <vt:lpstr> </vt:lpstr>
      <vt:lpstr>REFERENCES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seminar on Open suction versus closed suction</dc:title>
  <dc:creator>Santosh PC</dc:creator>
  <cp:lastModifiedBy>Kartik Rathod</cp:lastModifiedBy>
  <cp:revision>108</cp:revision>
  <dcterms:created xsi:type="dcterms:W3CDTF">2012-02-19T10:59:27Z</dcterms:created>
  <dcterms:modified xsi:type="dcterms:W3CDTF">2024-06-18T10:53:16Z</dcterms:modified>
</cp:coreProperties>
</file>