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63" r:id="rId2"/>
  </p:sldMasterIdLst>
  <p:notesMasterIdLst>
    <p:notesMasterId r:id="rId31"/>
  </p:notesMasterIdLst>
  <p:sldIdLst>
    <p:sldId id="256" r:id="rId3"/>
    <p:sldId id="260" r:id="rId4"/>
    <p:sldId id="266" r:id="rId5"/>
    <p:sldId id="316" r:id="rId6"/>
    <p:sldId id="267" r:id="rId7"/>
    <p:sldId id="268" r:id="rId8"/>
    <p:sldId id="270" r:id="rId9"/>
    <p:sldId id="271" r:id="rId10"/>
    <p:sldId id="272" r:id="rId11"/>
    <p:sldId id="273" r:id="rId12"/>
    <p:sldId id="274" r:id="rId13"/>
    <p:sldId id="275" r:id="rId14"/>
    <p:sldId id="276" r:id="rId15"/>
    <p:sldId id="318" r:id="rId16"/>
    <p:sldId id="277" r:id="rId17"/>
    <p:sldId id="278" r:id="rId18"/>
    <p:sldId id="319" r:id="rId19"/>
    <p:sldId id="279" r:id="rId20"/>
    <p:sldId id="320" r:id="rId21"/>
    <p:sldId id="313" r:id="rId22"/>
    <p:sldId id="280" r:id="rId23"/>
    <p:sldId id="281" r:id="rId24"/>
    <p:sldId id="282" r:id="rId25"/>
    <p:sldId id="283" r:id="rId26"/>
    <p:sldId id="291" r:id="rId27"/>
    <p:sldId id="296" r:id="rId28"/>
    <p:sldId id="322" r:id="rId29"/>
    <p:sldId id="314" r:id="rId30"/>
  </p:sldIdLst>
  <p:sldSz cx="9144000" cy="6858000" type="screen4x3"/>
  <p:notesSz cx="6858000" cy="9144000"/>
  <p:defaultTextStyle>
    <a:defPPr>
      <a:defRPr lang="en-US"/>
    </a:defPPr>
    <a:lvl1pPr algn="l" rtl="1" fontAlgn="base">
      <a:spcBef>
        <a:spcPct val="0"/>
      </a:spcBef>
      <a:spcAft>
        <a:spcPct val="0"/>
      </a:spcAft>
      <a:defRPr sz="1600" kern="1200">
        <a:solidFill>
          <a:schemeClr val="tx1"/>
        </a:solidFill>
        <a:latin typeface="Arial" charset="0"/>
        <a:ea typeface="+mn-ea"/>
        <a:cs typeface="Arial" charset="0"/>
      </a:defRPr>
    </a:lvl1pPr>
    <a:lvl2pPr marL="457200" algn="l" rtl="1" fontAlgn="base">
      <a:spcBef>
        <a:spcPct val="0"/>
      </a:spcBef>
      <a:spcAft>
        <a:spcPct val="0"/>
      </a:spcAft>
      <a:defRPr sz="1600" kern="1200">
        <a:solidFill>
          <a:schemeClr val="tx1"/>
        </a:solidFill>
        <a:latin typeface="Arial" charset="0"/>
        <a:ea typeface="+mn-ea"/>
        <a:cs typeface="Arial" charset="0"/>
      </a:defRPr>
    </a:lvl2pPr>
    <a:lvl3pPr marL="914400" algn="l" rtl="1" fontAlgn="base">
      <a:spcBef>
        <a:spcPct val="0"/>
      </a:spcBef>
      <a:spcAft>
        <a:spcPct val="0"/>
      </a:spcAft>
      <a:defRPr sz="1600" kern="1200">
        <a:solidFill>
          <a:schemeClr val="tx1"/>
        </a:solidFill>
        <a:latin typeface="Arial" charset="0"/>
        <a:ea typeface="+mn-ea"/>
        <a:cs typeface="Arial" charset="0"/>
      </a:defRPr>
    </a:lvl3pPr>
    <a:lvl4pPr marL="1371600" algn="l" rtl="1" fontAlgn="base">
      <a:spcBef>
        <a:spcPct val="0"/>
      </a:spcBef>
      <a:spcAft>
        <a:spcPct val="0"/>
      </a:spcAft>
      <a:defRPr sz="1600" kern="1200">
        <a:solidFill>
          <a:schemeClr val="tx1"/>
        </a:solidFill>
        <a:latin typeface="Arial" charset="0"/>
        <a:ea typeface="+mn-ea"/>
        <a:cs typeface="Arial" charset="0"/>
      </a:defRPr>
    </a:lvl4pPr>
    <a:lvl5pPr marL="1828800" algn="l" rtl="1"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08263631-A995-4571-BFE5-3B22DEBBF215}" type="datetimeFigureOut">
              <a:rPr lang="en-US"/>
              <a:pPr>
                <a:defRPr/>
              </a:pPr>
              <a:t>6/18/2024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rtl="0">
              <a:defRPr sz="1200">
                <a:latin typeface="Calibri" pitchFamily="34" charset="0"/>
              </a:defRPr>
            </a:lvl1pPr>
          </a:lstStyle>
          <a:p>
            <a:pPr>
              <a:defRPr/>
            </a:pPr>
            <a:fld id="{16A66E89-5912-42B0-8B58-0B83F1917AFA}"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4996" name="Slide Number Placeholder 3"/>
          <p:cNvSpPr>
            <a:spLocks noGrp="1"/>
          </p:cNvSpPr>
          <p:nvPr>
            <p:ph type="sldNum" sz="quarter" idx="5"/>
          </p:nvPr>
        </p:nvSpPr>
        <p:spPr bwMode="auto">
          <a:noFill/>
          <a:ln>
            <a:miter lim="800000"/>
            <a:headEnd/>
            <a:tailEnd/>
          </a:ln>
        </p:spPr>
        <p:txBody>
          <a:bodyPr/>
          <a:lstStyle/>
          <a:p>
            <a:fld id="{BDC2596E-4611-41FF-B56C-97A494144283}" type="slidenum">
              <a:rPr lang="ar-SA"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6020" name="Slide Number Placeholder 3"/>
          <p:cNvSpPr>
            <a:spLocks noGrp="1"/>
          </p:cNvSpPr>
          <p:nvPr>
            <p:ph type="sldNum" sz="quarter" idx="5"/>
          </p:nvPr>
        </p:nvSpPr>
        <p:spPr bwMode="auto">
          <a:noFill/>
          <a:ln>
            <a:miter lim="800000"/>
            <a:headEnd/>
            <a:tailEnd/>
          </a:ln>
        </p:spPr>
        <p:txBody>
          <a:bodyPr/>
          <a:lstStyle/>
          <a:p>
            <a:fld id="{89D4750A-6621-4994-9D04-F618204A9B4C}" type="slidenum">
              <a:rPr lang="ar-SA"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7044" name="Slide Number Placeholder 3"/>
          <p:cNvSpPr>
            <a:spLocks noGrp="1"/>
          </p:cNvSpPr>
          <p:nvPr>
            <p:ph type="sldNum" sz="quarter" idx="5"/>
          </p:nvPr>
        </p:nvSpPr>
        <p:spPr bwMode="auto">
          <a:noFill/>
          <a:ln>
            <a:miter lim="800000"/>
            <a:headEnd/>
            <a:tailEnd/>
          </a:ln>
        </p:spPr>
        <p:txBody>
          <a:bodyPr/>
          <a:lstStyle/>
          <a:p>
            <a:fld id="{857368B0-4FF7-4B39-80F3-140EF16F2FAD}" type="slidenum">
              <a:rPr lang="ar-SA"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4" name="Right Triangle 3"/>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0" fontAlgn="auto">
              <a:spcBef>
                <a:spcPts val="0"/>
              </a:spcBef>
              <a:spcAft>
                <a:spcPts val="0"/>
              </a:spcAft>
              <a:defRPr/>
            </a:pPr>
            <a:endParaRPr lang="en-US" sz="1800"/>
          </a:p>
        </p:txBody>
      </p:sp>
      <p:cxnSp>
        <p:nvCxnSpPr>
          <p:cNvPr id="5" name="Straight Connector 4"/>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7" name="Isosceles Triangle 6"/>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0" fontAlgn="auto">
              <a:spcBef>
                <a:spcPts val="0"/>
              </a:spcBef>
              <a:spcAft>
                <a:spcPts val="0"/>
              </a:spcAft>
              <a:defRPr/>
            </a:pPr>
            <a:endParaRPr lang="en-US" sz="1800"/>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18C989BB-2E67-48FD-92FE-835FC167AA06}" type="datetimeFigureOut">
              <a:rPr lang="en-US"/>
              <a:pPr>
                <a:defRPr/>
              </a:pPr>
              <a:t>6/18/2024</a:t>
            </a:fld>
            <a:endParaRPr lang="en-US"/>
          </a:p>
        </p:txBody>
      </p:sp>
      <p:sp>
        <p:nvSpPr>
          <p:cNvPr id="11"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12" name="Slide Number Placeholder 28"/>
          <p:cNvSpPr>
            <a:spLocks noGrp="1"/>
          </p:cNvSpPr>
          <p:nvPr>
            <p:ph type="sldNum" sz="quarter" idx="12"/>
          </p:nvPr>
        </p:nvSpPr>
        <p:spPr>
          <a:xfrm>
            <a:off x="8391525" y="5753100"/>
            <a:ext cx="503238" cy="365125"/>
          </a:xfrm>
        </p:spPr>
        <p:txBody>
          <a:bodyPr anchor="ctr"/>
          <a:lstStyle>
            <a:lvl1pPr>
              <a:defRPr sz="1300">
                <a:solidFill>
                  <a:srgbClr val="FFFFFF"/>
                </a:solidFill>
              </a:defRPr>
            </a:lvl1pPr>
          </a:lstStyle>
          <a:p>
            <a:pPr>
              <a:defRPr/>
            </a:pPr>
            <a:fld id="{C421FA9B-B7CC-4983-8977-DDE5624A2DB8}"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pPr>
              <a:defRPr/>
            </a:pPr>
            <a:fld id="{D2966170-7628-48E5-B867-6770AE6A18EC}" type="datetimeFigureOut">
              <a:rPr lang="en-US"/>
              <a:pPr>
                <a:defRPr/>
              </a:pPr>
              <a:t>6/18/2024</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EEC57BC-F12D-4147-9397-894AEC900007}" type="slidenum">
              <a:rPr lang="ar-SA"/>
              <a:pPr>
                <a:defRPr/>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DC00715A-B9BC-4405-8BAF-74C768945AFF}" type="datetimeFigureOut">
              <a:rPr lang="en-US"/>
              <a:pPr>
                <a:defRPr/>
              </a:pPr>
              <a:t>6/18/2024</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9AF7BE3C-F14C-4FC1-9223-245115695F3E}" type="slidenum">
              <a:rPr lang="ar-SA"/>
              <a:pPr>
                <a:defRPr/>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fld id="{9725882C-5C34-4898-863F-52D2BE2C931B}" type="datetimeFigureOut">
              <a:rPr lang="en-US"/>
              <a:pPr>
                <a:defRPr/>
              </a:pPr>
              <a:t>6/18/2024</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83E7DF0-0B67-4BFE-BC36-AC33025581CA}" type="slidenum">
              <a:rPr lang="ar-SA"/>
              <a:pPr>
                <a:defRPr/>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1944A04-CCB0-4095-822C-935272A25D9D}" type="datetimeFigureOut">
              <a:rPr lang="en-US"/>
              <a:pPr>
                <a:defRPr/>
              </a:pPr>
              <a:t>6/18/2024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7D0A47C-5A0E-46BB-98B7-BB303265356B}" type="slidenum">
              <a:rPr lang="ar-SA"/>
              <a:pPr>
                <a:defRPr/>
              </a:pPr>
              <a:t>‹#›</a:t>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98B244E8-3028-47E0-9DB3-8452C84C17B8}" type="datetimeFigureOut">
              <a:rPr lang="en-US"/>
              <a:pPr>
                <a:defRPr/>
              </a:pPr>
              <a:t>6/18/2024</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22ED212-0AE4-44F7-AA7A-1025E1D13E33}" type="slidenum">
              <a:rPr lang="ar-SA"/>
              <a:pPr>
                <a:defRPr/>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B41B2E9C-8E33-4DEA-80B8-92108F603943}" type="datetimeFigureOut">
              <a:rPr lang="en-US"/>
              <a:pPr>
                <a:defRPr/>
              </a:pPr>
              <a:t>6/18/2024</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B63FA9A-FD50-4DA6-9422-7C3216484A37}" type="slidenum">
              <a:rPr lang="ar-SA"/>
              <a:pPr>
                <a:defRPr/>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3F9893CE-A7EF-4D69-B5AC-02F7BED0118B}" type="datetimeFigureOut">
              <a:rPr lang="en-US"/>
              <a:pPr>
                <a:defRPr/>
              </a:pPr>
              <a:t>6/18/2024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0D72EB2-55BB-404E-B3DF-15BBB5A34FEE}" type="slidenum">
              <a:rPr lang="ar-SA"/>
              <a:pPr>
                <a:defRPr/>
              </a:pPr>
              <a:t>‹#›</a:t>
            </a:fld>
            <a:endParaRPr lang="en-I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0F3EBEED-8B58-467D-93B0-B936A496074C}" type="datetimeFigureOut">
              <a:rPr lang="en-US"/>
              <a:pPr>
                <a:defRPr/>
              </a:pPr>
              <a:t>6/18/2024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A6EBDE1-09AD-4329-AE68-804B07B422D8}" type="slidenum">
              <a:rPr lang="ar-SA"/>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ight Triangle 8"/>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0" fontAlgn="auto">
              <a:spcBef>
                <a:spcPts val="0"/>
              </a:spcBef>
              <a:spcAft>
                <a:spcPts val="0"/>
              </a:spcAft>
              <a:defRPr/>
            </a:pPr>
            <a:endParaRPr lang="en-US" sz="1800"/>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0" fontAlgn="auto">
              <a:spcBef>
                <a:spcPts val="0"/>
              </a:spcBef>
              <a:spcAft>
                <a:spcPts val="0"/>
              </a:spcAft>
              <a:defRPr/>
            </a:pPr>
            <a:endParaRPr lang="en-US" sz="1800"/>
          </a:p>
        </p:txBody>
      </p:sp>
      <p:cxnSp>
        <p:nvCxnSpPr>
          <p:cNvPr id="6" name="Straight Connector 10"/>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9"/>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a:t>Click to edit Master title style</a:t>
            </a:r>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sz="1000"/>
            </a:lvl1pPr>
          </a:lstStyle>
          <a:p>
            <a:pPr>
              <a:defRPr/>
            </a:pPr>
            <a:fld id="{BB86376E-CEB6-44E6-98F5-1D64006758E0}" type="datetimeFigureOut">
              <a:rPr lang="en-US"/>
              <a:pPr>
                <a:defRPr/>
              </a:pPr>
              <a:t>6/18/2024</a:t>
            </a:fld>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sz="1000"/>
            </a:lvl1pPr>
          </a:lstStyle>
          <a:p>
            <a:pPr>
              <a:defRPr/>
            </a:pP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sz="1200"/>
            </a:lvl1pPr>
          </a:lstStyle>
          <a:p>
            <a:pPr>
              <a:defRPr/>
            </a:pPr>
            <a:fld id="{F13F6516-AF20-4034-8B18-50F54170E708}"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2"/>
      </p:bgRef>
    </p:bg>
    <p:spTree>
      <p:nvGrpSpPr>
        <p:cNvPr id="1" name=""/>
        <p:cNvGrpSpPr/>
        <p:nvPr/>
      </p:nvGrpSpPr>
      <p:grpSpPr>
        <a:xfrm>
          <a:off x="0" y="0"/>
          <a:ext cx="0" cy="0"/>
          <a:chOff x="0" y="0"/>
          <a:chExt cx="0" cy="0"/>
        </a:xfrm>
      </p:grpSpPr>
      <p:sp>
        <p:nvSpPr>
          <p:cNvPr id="5" name="Right Triangle 4"/>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0" fontAlgn="auto">
              <a:spcBef>
                <a:spcPts val="0"/>
              </a:spcBef>
              <a:spcAft>
                <a:spcPts val="0"/>
              </a:spcAft>
              <a:defRPr/>
            </a:pPr>
            <a:endParaRPr lang="en-US" sz="1800"/>
          </a:p>
        </p:txBody>
      </p:sp>
      <p:cxnSp>
        <p:nvCxnSpPr>
          <p:cNvPr id="6" name="Straight Connector 5"/>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marL="0" algn="l">
              <a:defRPr/>
            </a:lvl1pPr>
          </a:lstStyle>
          <a:p>
            <a:r>
              <a:rPr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a:xfrm>
            <a:off x="4791075" y="6481763"/>
            <a:ext cx="2133600" cy="301625"/>
          </a:xfrm>
        </p:spPr>
        <p:txBody>
          <a:bodyPr/>
          <a:lstStyle>
            <a:lvl1pPr>
              <a:defRPr sz="1000"/>
            </a:lvl1pPr>
          </a:lstStyle>
          <a:p>
            <a:pPr>
              <a:defRPr/>
            </a:pPr>
            <a:fld id="{29A13073-EFD4-4104-BDD3-B8EA78E1F1A8}" type="datetimeFigureOut">
              <a:rPr lang="en-US"/>
              <a:pPr>
                <a:defRPr/>
              </a:pPr>
              <a:t>6/18/2024</a:t>
            </a:fld>
            <a:endParaRPr lang="en-US"/>
          </a:p>
        </p:txBody>
      </p:sp>
      <p:sp>
        <p:nvSpPr>
          <p:cNvPr id="9" name="Footer Placeholder 5"/>
          <p:cNvSpPr>
            <a:spLocks noGrp="1"/>
          </p:cNvSpPr>
          <p:nvPr>
            <p:ph type="ftr" sz="quarter" idx="11"/>
          </p:nvPr>
        </p:nvSpPr>
        <p:spPr>
          <a:xfrm>
            <a:off x="457200" y="6481763"/>
            <a:ext cx="4259263" cy="301625"/>
          </a:xfrm>
        </p:spPr>
        <p:txBody>
          <a:bodyPr/>
          <a:lstStyle>
            <a:lvl1pPr>
              <a:defRPr sz="1000"/>
            </a:lvl1pPr>
          </a:lstStyle>
          <a:p>
            <a:pPr>
              <a:defRPr/>
            </a:pPr>
            <a:endParaRPr lang="en-US"/>
          </a:p>
        </p:txBody>
      </p:sp>
      <p:sp>
        <p:nvSpPr>
          <p:cNvPr id="10" name="Slide Number Placeholder 6"/>
          <p:cNvSpPr>
            <a:spLocks noGrp="1"/>
          </p:cNvSpPr>
          <p:nvPr>
            <p:ph type="sldNum" sz="quarter" idx="12"/>
          </p:nvPr>
        </p:nvSpPr>
        <p:spPr>
          <a:xfrm>
            <a:off x="7589838" y="6481763"/>
            <a:ext cx="503237" cy="301625"/>
          </a:xfrm>
        </p:spPr>
        <p:txBody>
          <a:bodyPr/>
          <a:lstStyle>
            <a:lvl1pPr>
              <a:defRPr sz="1200"/>
            </a:lvl1pPr>
          </a:lstStyle>
          <a:p>
            <a:pPr>
              <a:defRPr/>
            </a:pPr>
            <a:fld id="{3F5C2999-97D5-4262-AEB4-924689F932D2}"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791075" y="6481763"/>
            <a:ext cx="2130425" cy="301625"/>
          </a:xfrm>
        </p:spPr>
        <p:txBody>
          <a:bodyPr/>
          <a:lstStyle>
            <a:lvl1pPr>
              <a:defRPr sz="1000"/>
            </a:lvl1pPr>
          </a:lstStyle>
          <a:p>
            <a:pPr>
              <a:defRPr/>
            </a:pPr>
            <a:fld id="{403CB8AE-4957-4513-9FDA-5C323A97EE51}" type="datetimeFigureOut">
              <a:rPr lang="en-US"/>
              <a:pPr>
                <a:defRPr/>
              </a:pPr>
              <a:t>6/18/2024</a:t>
            </a:fld>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sz="1000"/>
            </a:lvl1pPr>
          </a:lstStyle>
          <a:p>
            <a:pPr>
              <a:defRPr/>
            </a:pP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defRPr sz="1200"/>
            </a:lvl1pPr>
          </a:lstStyle>
          <a:p>
            <a:pPr>
              <a:defRPr/>
            </a:pPr>
            <a:fld id="{F783013B-BB41-433A-BBD0-EF14B95BF65F}"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a:t>Click to edit Master title style</a:t>
            </a:r>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15782C8B-897C-4B4E-97F7-3B80F2D9202D}" type="datetimeFigureOut">
              <a:rPr lang="en-US"/>
              <a:pPr>
                <a:defRPr/>
              </a:pPr>
              <a:t>6/18/2024</a:t>
            </a:fld>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a:lvl1pPr>
          </a:lstStyle>
          <a:p>
            <a:pPr>
              <a:defRPr/>
            </a:pPr>
            <a:fld id="{14F1BE21-44C4-471D-9177-368F3B6B7974}"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sz="900"/>
            </a:lvl1pPr>
          </a:lstStyle>
          <a:p>
            <a:pPr>
              <a:defRPr/>
            </a:pPr>
            <a:fld id="{D1F30E20-01A8-4314-83E5-CB6A18975753}" type="datetimeFigureOut">
              <a:rPr lang="en-US"/>
              <a:pPr>
                <a:defRPr/>
              </a:pPr>
              <a:t>6/18/2024</a:t>
            </a:fld>
            <a:endParaRPr lang="en-US"/>
          </a:p>
        </p:txBody>
      </p:sp>
      <p:sp>
        <p:nvSpPr>
          <p:cNvPr id="6" name="Footer Placeholder 5"/>
          <p:cNvSpPr>
            <a:spLocks noGrp="1"/>
          </p:cNvSpPr>
          <p:nvPr>
            <p:ph type="ftr" sz="quarter" idx="11"/>
          </p:nvPr>
        </p:nvSpPr>
        <p:spPr/>
        <p:txBody>
          <a:bodyPr/>
          <a:lstStyle>
            <a:lvl1pPr>
              <a:defRPr sz="90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F0BAE669-B93A-4BC6-84D3-6FEB70B64854}"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0574E588-E080-46C5-AFDA-B7D898759913}" type="datetimeFigureOut">
              <a:rPr lang="en-US"/>
              <a:pPr>
                <a:defRPr/>
              </a:pPr>
              <a:t>6/18/2024</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96A0E2DA-F56E-475B-8A82-6A42E3476600}" type="slidenum">
              <a:rPr lang="ar-SA"/>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pPr>
              <a:defRPr/>
            </a:pPr>
            <a:fld id="{C1B56408-676E-4149-82ED-F432C866EB96}" type="datetimeFigureOut">
              <a:rPr lang="en-US"/>
              <a:pPr>
                <a:defRPr/>
              </a:pPr>
              <a:t>6/18/2024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4940EF8-5530-46A8-A911-BCFA7114E364}" type="slidenum">
              <a:rPr lang="ar-SA"/>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C9E5F277-AFE3-4DAC-8A89-DC43A01AF8C4}" type="datetimeFigureOut">
              <a:rPr lang="en-US"/>
              <a:pPr>
                <a:defRPr/>
              </a:pPr>
              <a:t>6/18/2024</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4981F822-5B65-43ED-A046-52296CF43865}" type="slidenum">
              <a:rPr lang="ar-SA"/>
              <a:pPr>
                <a:defRPr/>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jpe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a:t>Click to edit Master title style</a:t>
            </a:r>
          </a:p>
        </p:txBody>
      </p:sp>
      <p:sp>
        <p:nvSpPr>
          <p:cNvPr id="1027"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p:cNvSpPr>
            <a:spLocks noGrp="1"/>
          </p:cNvSpPr>
          <p:nvPr>
            <p:ph type="dt" sz="half" idx="2"/>
          </p:nvPr>
        </p:nvSpPr>
        <p:spPr>
          <a:xfrm>
            <a:off x="6108700" y="6556375"/>
            <a:ext cx="2101850" cy="301625"/>
          </a:xfrm>
          <a:prstGeom prst="rect">
            <a:avLst/>
          </a:prstGeom>
        </p:spPr>
        <p:txBody>
          <a:bodyPr vert="horz" anchor="b"/>
          <a:lstStyle>
            <a:lvl1pPr rtl="0" fontAlgn="auto">
              <a:spcBef>
                <a:spcPts val="0"/>
              </a:spcBef>
              <a:spcAft>
                <a:spcPts val="0"/>
              </a:spcAft>
              <a:defRPr sz="900">
                <a:latin typeface="+mn-lt"/>
                <a:cs typeface="+mn-cs"/>
              </a:defRPr>
            </a:lvl1pPr>
          </a:lstStyle>
          <a:p>
            <a:pPr>
              <a:defRPr/>
            </a:pPr>
            <a:fld id="{D96A287C-E04F-4EAF-9695-1F0EFE5432A2}" type="datetimeFigureOut">
              <a:rPr lang="en-US"/>
              <a:pPr>
                <a:defRPr/>
              </a:pPr>
              <a:t>6/18/2024</a:t>
            </a:fld>
            <a:endParaRPr lang="en-US"/>
          </a:p>
        </p:txBody>
      </p:sp>
      <p:sp>
        <p:nvSpPr>
          <p:cNvPr id="12" name="Footer Placeholder 5"/>
          <p:cNvSpPr>
            <a:spLocks noGrp="1"/>
          </p:cNvSpPr>
          <p:nvPr>
            <p:ph type="ftr" sz="quarter" idx="3"/>
          </p:nvPr>
        </p:nvSpPr>
        <p:spPr>
          <a:xfrm>
            <a:off x="1169988" y="6557963"/>
            <a:ext cx="4948237" cy="301625"/>
          </a:xfrm>
          <a:prstGeom prst="rect">
            <a:avLst/>
          </a:prstGeom>
        </p:spPr>
        <p:txBody>
          <a:bodyPr vert="horz" anchor="b"/>
          <a:lstStyle>
            <a:lvl1pPr algn="r" rtl="0" fontAlgn="auto">
              <a:spcBef>
                <a:spcPts val="0"/>
              </a:spcBef>
              <a:spcAft>
                <a:spcPts val="0"/>
              </a:spcAft>
              <a:defRPr sz="900">
                <a:latin typeface="+mn-lt"/>
                <a:cs typeface="+mn-cs"/>
              </a:defRPr>
            </a:lvl1pPr>
          </a:lstStyle>
          <a:p>
            <a:pPr>
              <a:defRPr/>
            </a:pPr>
            <a:endParaRPr lang="en-US"/>
          </a:p>
        </p:txBody>
      </p:sp>
      <p:sp>
        <p:nvSpPr>
          <p:cNvPr id="15" name="Slide Number Placeholder 6"/>
          <p:cNvSpPr>
            <a:spLocks noGrp="1"/>
          </p:cNvSpPr>
          <p:nvPr>
            <p:ph type="sldNum" sz="quarter" idx="4"/>
          </p:nvPr>
        </p:nvSpPr>
        <p:spPr>
          <a:xfrm>
            <a:off x="8216900" y="6556375"/>
            <a:ext cx="366713" cy="301625"/>
          </a:xfrm>
          <a:prstGeom prst="rect">
            <a:avLst/>
          </a:prstGeom>
        </p:spPr>
        <p:txBody>
          <a:bodyPr vert="horz" wrap="square" lIns="91440" tIns="45720" rIns="91440" bIns="45720" numCol="1" anchor="b" anchorCtr="0" compatLnSpc="1">
            <a:prstTxWarp prst="textNoShape">
              <a:avLst/>
            </a:prstTxWarp>
          </a:bodyPr>
          <a:lstStyle>
            <a:lvl1pPr algn="ctr" rtl="0">
              <a:defRPr sz="900">
                <a:latin typeface="Century Gothic" pitchFamily="34" charset="0"/>
              </a:defRPr>
            </a:lvl1pPr>
          </a:lstStyle>
          <a:p>
            <a:pPr>
              <a:defRPr/>
            </a:pPr>
            <a:fld id="{6B0048D4-E276-47BB-8645-FFFB9593C01A}" type="slidenum">
              <a:rPr lang="ar-SA"/>
              <a:pPr>
                <a:defRPr/>
              </a:pPr>
              <a:t>‹#›</a:t>
            </a:fld>
            <a:endParaRPr lang="en-US"/>
          </a:p>
        </p:txBody>
      </p:sp>
    </p:spTree>
  </p:cSld>
  <p:clrMap bg1="dk1" tx1="lt1" bg2="dk2" tx2="lt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Arial" charset="0"/>
          <a:ea typeface="+mj-ea"/>
          <a:cs typeface="+mj-cs"/>
        </a:defRPr>
      </a:lvl1pPr>
      <a:lvl2pPr marL="484188" indent="-484188" algn="l" rtl="0" eaLnBrk="0" fontAlgn="base" hangingPunct="0">
        <a:spcBef>
          <a:spcPct val="0"/>
        </a:spcBef>
        <a:spcAft>
          <a:spcPct val="0"/>
        </a:spcAft>
        <a:defRPr sz="4200">
          <a:solidFill>
            <a:srgbClr val="FF5C9C"/>
          </a:solidFill>
          <a:latin typeface="Arial" charset="0"/>
        </a:defRPr>
      </a:lvl2pPr>
      <a:lvl3pPr marL="484188" indent="-484188" algn="l" rtl="0" eaLnBrk="0" fontAlgn="base" hangingPunct="0">
        <a:spcBef>
          <a:spcPct val="0"/>
        </a:spcBef>
        <a:spcAft>
          <a:spcPct val="0"/>
        </a:spcAft>
        <a:defRPr sz="4200">
          <a:solidFill>
            <a:srgbClr val="FF5C9C"/>
          </a:solidFill>
          <a:latin typeface="Arial" charset="0"/>
        </a:defRPr>
      </a:lvl3pPr>
      <a:lvl4pPr marL="484188" indent="-484188" algn="l" rtl="0" eaLnBrk="0" fontAlgn="base" hangingPunct="0">
        <a:spcBef>
          <a:spcPct val="0"/>
        </a:spcBef>
        <a:spcAft>
          <a:spcPct val="0"/>
        </a:spcAft>
        <a:defRPr sz="4200">
          <a:solidFill>
            <a:srgbClr val="FF5C9C"/>
          </a:solidFill>
          <a:latin typeface="Arial" charset="0"/>
        </a:defRPr>
      </a:lvl4pPr>
      <a:lvl5pPr marL="484188" indent="-484188" algn="l" rtl="0" eaLnBrk="0" fontAlgn="base" hangingPunct="0">
        <a:spcBef>
          <a:spcPct val="0"/>
        </a:spcBef>
        <a:spcAft>
          <a:spcPct val="0"/>
        </a:spcAft>
        <a:defRPr sz="4200">
          <a:solidFill>
            <a:srgbClr val="FF5C9C"/>
          </a:solidFill>
          <a:latin typeface="Arial"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Arial" charset="0"/>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Arial" charset="0"/>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Arial" charset="0"/>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Arial" charset="0"/>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Arial" charset="0"/>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2057"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41E7965F-59D8-411D-8BD0-F51D2023B5C6}" type="datetimeFigureOut">
              <a:rPr lang="en-US"/>
              <a:pPr>
                <a:defRPr/>
              </a:pPr>
              <a:t>6/18/2024</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8379EC4C-0750-4702-89FA-F66A292D15E7}" type="slidenum">
              <a:rPr lang="ar-SA"/>
              <a:pPr>
                <a:defRPr/>
              </a:pPr>
              <a:t>‹#›</a:t>
            </a:fld>
            <a:endParaRPr lang="en-IN"/>
          </a:p>
        </p:txBody>
      </p:sp>
    </p:spTree>
  </p:cSld>
  <p:clrMap bg1="lt1" tx1="dk1" bg2="lt2" tx2="dk2" accent1="accent1" accent2="accent2" accent3="accent3" accent4="accent4" accent5="accent5" accent6="accent6" hlink="hlink" folHlink="folHlink"/>
  <p:sldLayoutIdLst>
    <p:sldLayoutId id="2147483888" r:id="rId1"/>
    <p:sldLayoutId id="2147483878" r:id="rId2"/>
    <p:sldLayoutId id="2147483889" r:id="rId3"/>
    <p:sldLayoutId id="2147483890" r:id="rId4"/>
    <p:sldLayoutId id="2147483891" r:id="rId5"/>
    <p:sldLayoutId id="2147483892" r:id="rId6"/>
    <p:sldLayoutId id="2147483879" r:id="rId7"/>
    <p:sldLayoutId id="2147483893" r:id="rId8"/>
    <p:sldLayoutId id="2147483894" r:id="rId9"/>
    <p:sldLayoutId id="2147483880" r:id="rId10"/>
    <p:sldLayoutId id="2147483881"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3643312"/>
          </a:xfrm>
        </p:spPr>
        <p:txBody>
          <a:bodyPr>
            <a:noAutofit/>
          </a:bodyPr>
          <a:lstStyle/>
          <a:p>
            <a:pPr marL="484632" indent="0" algn="ctr" eaLnBrk="1" fontAlgn="auto" hangingPunct="1">
              <a:spcAft>
                <a:spcPts val="0"/>
              </a:spcAft>
              <a:defRPr/>
            </a:pPr>
            <a:r>
              <a:rPr lang="en-US" sz="8000" b="1" i="1" dirty="0">
                <a:solidFill>
                  <a:schemeClr val="accent4">
                    <a:lumMod val="60000"/>
                    <a:lumOff val="40000"/>
                  </a:schemeClr>
                </a:solidFill>
                <a:latin typeface="+mj-lt"/>
              </a:rPr>
              <a:t>Immobility</a:t>
            </a:r>
            <a:br>
              <a:rPr lang="en-US" sz="8000" i="1" dirty="0">
                <a:solidFill>
                  <a:schemeClr val="accent4">
                    <a:lumMod val="60000"/>
                    <a:lumOff val="40000"/>
                  </a:schemeClr>
                </a:solidFill>
                <a:latin typeface="+mj-lt"/>
              </a:rPr>
            </a:br>
            <a:endParaRPr lang="en-US" sz="8000" i="1" dirty="0">
              <a:solidFill>
                <a:schemeClr val="accent4">
                  <a:lumMod val="60000"/>
                  <a:lumOff val="40000"/>
                </a:schemeClr>
              </a:solidFill>
              <a:latin typeface="+mj-lt"/>
            </a:endParaRPr>
          </a:p>
        </p:txBody>
      </p:sp>
      <p:sp>
        <p:nvSpPr>
          <p:cNvPr id="4" name="TextBox 3">
            <a:extLst>
              <a:ext uri="{FF2B5EF4-FFF2-40B4-BE49-F238E27FC236}">
                <a16:creationId xmlns:a16="http://schemas.microsoft.com/office/drawing/2014/main" id="{C42DAE1A-1123-17F1-921E-9E5D76B559C0}"/>
              </a:ext>
            </a:extLst>
          </p:cNvPr>
          <p:cNvSpPr txBox="1"/>
          <p:nvPr/>
        </p:nvSpPr>
        <p:spPr>
          <a:xfrm>
            <a:off x="3124200" y="4572000"/>
            <a:ext cx="4577714" cy="1477328"/>
          </a:xfrm>
          <a:prstGeom prst="rect">
            <a:avLst/>
          </a:prstGeom>
          <a:noFill/>
        </p:spPr>
        <p:txBody>
          <a:bodyPr wrap="square">
            <a:spAutoFit/>
          </a:bodyPr>
          <a:lstStyle/>
          <a:p>
            <a:pPr algn="ctr"/>
            <a:r>
              <a:rPr lang="en-US" sz="1800" dirty="0">
                <a:solidFill>
                  <a:schemeClr val="tx1"/>
                </a:solidFill>
                <a:latin typeface="Times New Roman" panose="02020603050405020304" pitchFamily="18" charset="0"/>
                <a:cs typeface="Times New Roman" panose="02020603050405020304" pitchFamily="18" charset="0"/>
              </a:rPr>
              <a:t>Dr. Vaibhav </a:t>
            </a:r>
            <a:r>
              <a:rPr lang="en-US" sz="1800" dirty="0" err="1">
                <a:solidFill>
                  <a:schemeClr val="tx1"/>
                </a:solidFill>
                <a:latin typeface="Times New Roman" panose="02020603050405020304" pitchFamily="18" charset="0"/>
                <a:cs typeface="Times New Roman" panose="02020603050405020304" pitchFamily="18" charset="0"/>
              </a:rPr>
              <a:t>Kapare</a:t>
            </a:r>
            <a:endParaRPr lang="en-US" sz="1800" dirty="0">
              <a:solidFill>
                <a:schemeClr val="tx1"/>
              </a:solidFill>
              <a:latin typeface="Times New Roman" panose="02020603050405020304" pitchFamily="18" charset="0"/>
              <a:cs typeface="Times New Roman" panose="02020603050405020304" pitchFamily="18" charset="0"/>
            </a:endParaRPr>
          </a:p>
          <a:p>
            <a:pPr algn="ctr"/>
            <a:r>
              <a:rPr lang="en-IN" sz="1800" dirty="0">
                <a:solidFill>
                  <a:schemeClr val="tx1"/>
                </a:solidFill>
                <a:latin typeface="Times New Roman" panose="02020603050405020304" pitchFamily="18" charset="0"/>
                <a:cs typeface="Times New Roman" panose="02020603050405020304" pitchFamily="18" charset="0"/>
              </a:rPr>
              <a:t>Dept. Of Cardiovascular &amp; Respiratory Physiotherapy</a:t>
            </a:r>
            <a:br>
              <a:rPr lang="en-IN" sz="1800" dirty="0">
                <a:solidFill>
                  <a:schemeClr val="tx1"/>
                </a:solidFill>
                <a:latin typeface="Times New Roman" panose="02020603050405020304" pitchFamily="18" charset="0"/>
                <a:cs typeface="Times New Roman" panose="02020603050405020304" pitchFamily="18" charset="0"/>
              </a:rPr>
            </a:br>
            <a:r>
              <a:rPr lang="en-IN" sz="1800" dirty="0">
                <a:solidFill>
                  <a:schemeClr val="tx1"/>
                </a:solidFill>
                <a:latin typeface="Times New Roman" panose="02020603050405020304" pitchFamily="18" charset="0"/>
                <a:cs typeface="Times New Roman" panose="02020603050405020304" pitchFamily="18" charset="0"/>
              </a:rPr>
              <a:t>MGM Institute Of Physiotherapy </a:t>
            </a:r>
            <a:br>
              <a:rPr lang="en-IN" sz="1800" dirty="0">
                <a:solidFill>
                  <a:schemeClr val="tx1"/>
                </a:solidFill>
                <a:latin typeface="Times New Roman" panose="02020603050405020304" pitchFamily="18" charset="0"/>
                <a:cs typeface="Times New Roman" panose="02020603050405020304" pitchFamily="18" charset="0"/>
              </a:rPr>
            </a:br>
            <a:r>
              <a:rPr lang="en-IN" sz="1800" dirty="0" err="1">
                <a:solidFill>
                  <a:schemeClr val="tx1"/>
                </a:solidFill>
                <a:latin typeface="Times New Roman" panose="02020603050405020304" pitchFamily="18" charset="0"/>
                <a:cs typeface="Times New Roman" panose="02020603050405020304" pitchFamily="18" charset="0"/>
              </a:rPr>
              <a:t>Chh</a:t>
            </a:r>
            <a:r>
              <a:rPr lang="en-IN" sz="1800" dirty="0">
                <a:solidFill>
                  <a:schemeClr val="tx1"/>
                </a:solidFill>
                <a:latin typeface="Times New Roman" panose="02020603050405020304" pitchFamily="18" charset="0"/>
                <a:cs typeface="Times New Roman" panose="02020603050405020304" pitchFamily="18" charset="0"/>
              </a:rPr>
              <a:t>. </a:t>
            </a:r>
            <a:r>
              <a:rPr lang="en-IN" sz="1800" dirty="0" err="1">
                <a:solidFill>
                  <a:schemeClr val="tx1"/>
                </a:solidFill>
                <a:latin typeface="Times New Roman" panose="02020603050405020304" pitchFamily="18" charset="0"/>
                <a:cs typeface="Times New Roman" panose="02020603050405020304" pitchFamily="18" charset="0"/>
              </a:rPr>
              <a:t>Sambhajinagar</a:t>
            </a:r>
            <a:endParaRPr lang="en-IN" sz="1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1143000"/>
          </a:xfrm>
        </p:spPr>
        <p:txBody>
          <a:bodyPr/>
          <a:lstStyle/>
          <a:p>
            <a:pPr marL="484632" eaLnBrk="1" fontAlgn="auto" hangingPunct="1">
              <a:spcAft>
                <a:spcPts val="0"/>
              </a:spcAft>
              <a:defRPr/>
            </a:pPr>
            <a:r>
              <a:rPr lang="en-US" sz="42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t>Skeletal system</a:t>
            </a:r>
          </a:p>
        </p:txBody>
      </p:sp>
      <p:sp>
        <p:nvSpPr>
          <p:cNvPr id="36867" name="Content Placeholder 2"/>
          <p:cNvSpPr>
            <a:spLocks noGrp="1"/>
          </p:cNvSpPr>
          <p:nvPr>
            <p:ph idx="4294967295"/>
          </p:nvPr>
        </p:nvSpPr>
        <p:spPr>
          <a:xfrm>
            <a:off x="0" y="990600"/>
            <a:ext cx="8839200" cy="5464175"/>
          </a:xfrm>
        </p:spPr>
        <p:txBody>
          <a:bodyPr/>
          <a:lstStyle/>
          <a:p>
            <a:pPr eaLnBrk="1" hangingPunct="1">
              <a:lnSpc>
                <a:spcPct val="90000"/>
              </a:lnSpc>
              <a:buFont typeface="Wingdings" pitchFamily="2" charset="2"/>
              <a:buNone/>
            </a:pPr>
            <a:r>
              <a:rPr lang="en-US" b="1" dirty="0">
                <a:solidFill>
                  <a:srgbClr val="C00000"/>
                </a:solidFill>
              </a:rPr>
              <a:t>Activity Intolerance</a:t>
            </a:r>
            <a:endParaRPr lang="en-US" dirty="0">
              <a:solidFill>
                <a:srgbClr val="C00000"/>
              </a:solidFill>
            </a:endParaRPr>
          </a:p>
          <a:p>
            <a:pPr eaLnBrk="1" hangingPunct="1">
              <a:lnSpc>
                <a:spcPct val="90000"/>
              </a:lnSpc>
            </a:pPr>
            <a:r>
              <a:rPr lang="en-US" b="1" dirty="0"/>
              <a:t>Decreased ability to tolerate activity often accompanies impaired mobility. </a:t>
            </a:r>
          </a:p>
          <a:p>
            <a:pPr eaLnBrk="1" hangingPunct="1">
              <a:lnSpc>
                <a:spcPct val="90000"/>
              </a:lnSpc>
            </a:pPr>
            <a:r>
              <a:rPr lang="en-US" b="1" dirty="0"/>
              <a:t>Activity intolerance :is the state in which the person has inadequate physiologic or psychological energy to endure or to complete an activity. </a:t>
            </a:r>
          </a:p>
          <a:p>
            <a:pPr eaLnBrk="1" hangingPunct="1">
              <a:lnSpc>
                <a:spcPct val="90000"/>
              </a:lnSpc>
            </a:pPr>
            <a:r>
              <a:rPr lang="en-US" b="1" dirty="0"/>
              <a:t>A balance must occur between the activity and the client's energy. </a:t>
            </a:r>
          </a:p>
          <a:p>
            <a:pPr eaLnBrk="1" hangingPunct="1">
              <a:lnSpc>
                <a:spcPct val="90000"/>
              </a:lnSpc>
            </a:pPr>
            <a:r>
              <a:rPr lang="en-US" b="1" dirty="0"/>
              <a:t>Symptoms associated with activity intolerance are </a:t>
            </a:r>
            <a:r>
              <a:rPr lang="en-US" b="1" dirty="0" err="1"/>
              <a:t>dyspnea</a:t>
            </a:r>
            <a:r>
              <a:rPr lang="en-US" b="1" dirty="0"/>
              <a:t>, tachycardia, discomfort, weakness, and fatigue.</a:t>
            </a:r>
          </a:p>
          <a:p>
            <a:pPr eaLnBrk="1" hangingPunct="1">
              <a:lnSpc>
                <a:spcPct val="90000"/>
              </a:lnSpc>
              <a:buFont typeface="Wingdings" pitchFamily="2" charset="2"/>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1219200"/>
          </a:xfrm>
        </p:spPr>
        <p:txBody>
          <a:bodyPr/>
          <a:lstStyle/>
          <a:p>
            <a:pPr marL="484632" eaLnBrk="1" fontAlgn="auto" hangingPunct="1">
              <a:spcAft>
                <a:spcPts val="0"/>
              </a:spcAft>
              <a:defRPr/>
            </a:pPr>
            <a:r>
              <a:rPr lang="en-US" sz="42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t>Skeletal system</a:t>
            </a:r>
          </a:p>
        </p:txBody>
      </p:sp>
      <p:sp>
        <p:nvSpPr>
          <p:cNvPr id="37891" name="Content Placeholder 2"/>
          <p:cNvSpPr>
            <a:spLocks noGrp="1"/>
          </p:cNvSpPr>
          <p:nvPr>
            <p:ph idx="4294967295"/>
          </p:nvPr>
        </p:nvSpPr>
        <p:spPr>
          <a:xfrm>
            <a:off x="0" y="990600"/>
            <a:ext cx="8991600" cy="5867400"/>
          </a:xfrm>
        </p:spPr>
        <p:txBody>
          <a:bodyPr/>
          <a:lstStyle/>
          <a:p>
            <a:pPr eaLnBrk="1" hangingPunct="1">
              <a:lnSpc>
                <a:spcPct val="90000"/>
              </a:lnSpc>
              <a:buFont typeface="Wingdings" pitchFamily="2" charset="2"/>
              <a:buNone/>
            </a:pPr>
            <a:r>
              <a:rPr lang="en-US" b="1" dirty="0">
                <a:solidFill>
                  <a:srgbClr val="C00000"/>
                </a:solidFill>
              </a:rPr>
              <a:t>Disuse Osteoporosis</a:t>
            </a:r>
            <a:r>
              <a:rPr lang="en-US" dirty="0">
                <a:solidFill>
                  <a:srgbClr val="C00000"/>
                </a:solidFill>
              </a:rPr>
              <a:t>. </a:t>
            </a:r>
          </a:p>
          <a:p>
            <a:pPr eaLnBrk="1" hangingPunct="1">
              <a:lnSpc>
                <a:spcPct val="90000"/>
              </a:lnSpc>
            </a:pPr>
            <a:r>
              <a:rPr lang="en-US" b="1" dirty="0"/>
              <a:t>Immobility results in an imbalance between </a:t>
            </a:r>
            <a:r>
              <a:rPr lang="en-US" b="1" dirty="0" err="1"/>
              <a:t>osteoblastic</a:t>
            </a:r>
            <a:r>
              <a:rPr lang="en-US" b="1" dirty="0"/>
              <a:t> and </a:t>
            </a:r>
            <a:r>
              <a:rPr lang="en-US" b="1" dirty="0" err="1"/>
              <a:t>osteoclastic</a:t>
            </a:r>
            <a:r>
              <a:rPr lang="en-US" b="1" dirty="0"/>
              <a:t> activity, because normal stress and strain imposed on bone through movement are an important part of </a:t>
            </a:r>
            <a:r>
              <a:rPr lang="en-US" b="1" dirty="0" err="1"/>
              <a:t>osteoblastic</a:t>
            </a:r>
            <a:r>
              <a:rPr lang="en-US" b="1" dirty="0"/>
              <a:t> processes. </a:t>
            </a:r>
          </a:p>
          <a:p>
            <a:pPr eaLnBrk="1" hangingPunct="1">
              <a:lnSpc>
                <a:spcPct val="90000"/>
              </a:lnSpc>
            </a:pPr>
            <a:r>
              <a:rPr lang="en-US" b="1" dirty="0"/>
              <a:t>In the immobilized patient, </a:t>
            </a:r>
            <a:r>
              <a:rPr lang="en-US" b="1" dirty="0" err="1"/>
              <a:t>osteoblasts</a:t>
            </a:r>
            <a:r>
              <a:rPr lang="en-US" b="1" dirty="0"/>
              <a:t> continue to lay down bony matrix, but </a:t>
            </a:r>
            <a:r>
              <a:rPr lang="en-US" b="1" dirty="0" err="1"/>
              <a:t>osteoclasts</a:t>
            </a:r>
            <a:r>
              <a:rPr lang="en-US" b="1" dirty="0"/>
              <a:t>, break down bone faster than </a:t>
            </a:r>
            <a:r>
              <a:rPr lang="en-US" b="1" dirty="0" err="1"/>
              <a:t>osteoblasts</a:t>
            </a:r>
            <a:r>
              <a:rPr lang="en-US" b="1" dirty="0"/>
              <a:t> can build it. The result is a loss of bony matrix. </a:t>
            </a:r>
          </a:p>
          <a:p>
            <a:pPr eaLnBrk="1" hangingPunct="1">
              <a:lnSpc>
                <a:spcPct val="90000"/>
              </a:lnSpc>
            </a:pPr>
            <a:r>
              <a:rPr lang="en-US" b="1" dirty="0"/>
              <a:t>Disuse osteoporosis results in bones that are more porous, brittle, and susceptible to fractures.</a:t>
            </a:r>
          </a:p>
          <a:p>
            <a:pPr eaLnBrk="1" hangingPunct="1">
              <a:lnSpc>
                <a:spcPct val="90000"/>
              </a:lnSpc>
            </a:pP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398587"/>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4">
                    <a:lumMod val="40000"/>
                    <a:lumOff val="60000"/>
                  </a:schemeClr>
                </a:solidFill>
                <a:effectLst>
                  <a:outerShdw blurRad="26000" dist="26000" dir="14500000" algn="tl" rotWithShape="0">
                    <a:srgbClr val="000000">
                      <a:alpha val="40000"/>
                    </a:srgbClr>
                  </a:outerShdw>
                </a:effectLst>
              </a:rPr>
              <a:t>CARDIOVASCULAR SYSTEM</a:t>
            </a:r>
          </a:p>
        </p:txBody>
      </p:sp>
      <p:sp>
        <p:nvSpPr>
          <p:cNvPr id="38915" name="Content Placeholder 2"/>
          <p:cNvSpPr>
            <a:spLocks noGrp="1"/>
          </p:cNvSpPr>
          <p:nvPr>
            <p:ph idx="4294967295"/>
          </p:nvPr>
        </p:nvSpPr>
        <p:spPr>
          <a:xfrm>
            <a:off x="0" y="1295400"/>
            <a:ext cx="8686800" cy="5334000"/>
          </a:xfrm>
        </p:spPr>
        <p:txBody>
          <a:bodyPr/>
          <a:lstStyle/>
          <a:p>
            <a:pPr eaLnBrk="1" hangingPunct="1">
              <a:buFont typeface="Wingdings" pitchFamily="2" charset="2"/>
              <a:buNone/>
            </a:pPr>
            <a:r>
              <a:rPr lang="en-US" b="1">
                <a:solidFill>
                  <a:srgbClr val="E366FF"/>
                </a:solidFill>
              </a:rPr>
              <a:t>Increased Cardiac Workload</a:t>
            </a:r>
            <a:endParaRPr lang="en-US"/>
          </a:p>
          <a:p>
            <a:pPr eaLnBrk="1" hangingPunct="1">
              <a:buFont typeface="Wingdings" pitchFamily="2" charset="2"/>
              <a:buNone/>
            </a:pPr>
            <a:r>
              <a:rPr lang="en-US" b="1"/>
              <a:t>Cardiac workload is increased in the immobilized client because the heart must work harder when the body is supine than when it is erect. </a:t>
            </a:r>
          </a:p>
          <a:p>
            <a:pPr eaLnBrk="1" hangingPunct="1">
              <a:buFont typeface="Wingdings" pitchFamily="2" charset="2"/>
              <a:buNone/>
            </a:pPr>
            <a:endParaRPr lang="en-US"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04800"/>
            <a:ext cx="8229600" cy="1666875"/>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4">
                    <a:lumMod val="40000"/>
                    <a:lumOff val="60000"/>
                  </a:schemeClr>
                </a:solidFill>
                <a:effectLst>
                  <a:outerShdw blurRad="26000" dist="26000" dir="14500000" algn="tl" rotWithShape="0">
                    <a:srgbClr val="000000">
                      <a:alpha val="40000"/>
                    </a:srgbClr>
                  </a:outerShdw>
                </a:effectLst>
              </a:rPr>
              <a:t>CARDIOVASCULAR SYSTEM</a:t>
            </a:r>
          </a:p>
        </p:txBody>
      </p:sp>
      <p:sp>
        <p:nvSpPr>
          <p:cNvPr id="39939" name="Content Placeholder 2"/>
          <p:cNvSpPr>
            <a:spLocks noGrp="1"/>
          </p:cNvSpPr>
          <p:nvPr>
            <p:ph idx="4294967295"/>
          </p:nvPr>
        </p:nvSpPr>
        <p:spPr>
          <a:xfrm>
            <a:off x="0" y="990600"/>
            <a:ext cx="9144000" cy="5867400"/>
          </a:xfrm>
        </p:spPr>
        <p:txBody>
          <a:bodyPr/>
          <a:lstStyle/>
          <a:p>
            <a:pPr eaLnBrk="1" hangingPunct="1">
              <a:buFont typeface="Wingdings" pitchFamily="2" charset="2"/>
              <a:buNone/>
            </a:pPr>
            <a:r>
              <a:rPr lang="en-US" b="1" dirty="0">
                <a:solidFill>
                  <a:srgbClr val="E366FF"/>
                </a:solidFill>
              </a:rPr>
              <a:t>Orthostatic Hypotension</a:t>
            </a:r>
            <a:endParaRPr lang="en-US" b="1" dirty="0"/>
          </a:p>
          <a:p>
            <a:pPr eaLnBrk="1" hangingPunct="1"/>
            <a:r>
              <a:rPr lang="en-US" b="1" dirty="0"/>
              <a:t>Orthostatic hypotension is the decreased ability to maintain systemic blood pressure when changing from a supine to an upright position. </a:t>
            </a:r>
          </a:p>
          <a:p>
            <a:pPr eaLnBrk="1" hangingPunct="1"/>
            <a:endParaRPr lang="en-US" b="1" dirty="0"/>
          </a:p>
          <a:p>
            <a:pPr eaLnBrk="1" hangingPunct="1"/>
            <a:r>
              <a:rPr lang="en-US" b="1" dirty="0"/>
              <a:t>Immobility decreases the effectiveness of neurovascular reflex. </a:t>
            </a:r>
          </a:p>
          <a:p>
            <a:pPr eaLnBrk="1" hangingPunct="1"/>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4294967295"/>
          </p:nvPr>
        </p:nvSpPr>
        <p:spPr>
          <a:xfrm>
            <a:off x="0" y="533400"/>
            <a:ext cx="8763000" cy="5921375"/>
          </a:xfrm>
        </p:spPr>
        <p:txBody>
          <a:bodyPr/>
          <a:lstStyle/>
          <a:p>
            <a:pPr eaLnBrk="1" hangingPunct="1"/>
            <a:r>
              <a:rPr lang="en-US" b="1" dirty="0"/>
              <a:t>Sympathetic stimulation may still occur in response to standing up right, but peripheral vessels do not respond to this stimulation. Therefore, vasoconstriction does not occur, and a drop in blood pressure results.</a:t>
            </a:r>
          </a:p>
          <a:p>
            <a:pPr eaLnBrk="1" hangingPunct="1"/>
            <a:endParaRPr lang="en-US" b="1" dirty="0"/>
          </a:p>
          <a:p>
            <a:pPr eaLnBrk="1" hangingPunct="1"/>
            <a:r>
              <a:rPr lang="en-US" b="1" dirty="0"/>
              <a:t>Another factor that may contribute to orthostatic hypotension is the ineffectiveness of the muscle pump in promoting venous return. This is especially true of muscles atrophied by immobility. </a:t>
            </a:r>
          </a:p>
          <a:p>
            <a:pPr eaLnBrk="1" hangingPunct="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103312"/>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4">
                    <a:lumMod val="40000"/>
                    <a:lumOff val="60000"/>
                  </a:schemeClr>
                </a:solidFill>
                <a:effectLst>
                  <a:outerShdw blurRad="26000" dist="26000" dir="14500000" algn="tl" rotWithShape="0">
                    <a:srgbClr val="000000">
                      <a:alpha val="40000"/>
                    </a:srgbClr>
                  </a:outerShdw>
                </a:effectLst>
              </a:rPr>
              <a:t>CARDIOVASCULAR SYSTEM</a:t>
            </a:r>
          </a:p>
        </p:txBody>
      </p:sp>
      <p:sp>
        <p:nvSpPr>
          <p:cNvPr id="41987" name="Content Placeholder 2"/>
          <p:cNvSpPr>
            <a:spLocks noGrp="1"/>
          </p:cNvSpPr>
          <p:nvPr>
            <p:ph idx="4294967295"/>
          </p:nvPr>
        </p:nvSpPr>
        <p:spPr>
          <a:xfrm>
            <a:off x="0" y="1371600"/>
            <a:ext cx="8763000" cy="5083175"/>
          </a:xfrm>
        </p:spPr>
        <p:txBody>
          <a:bodyPr/>
          <a:lstStyle/>
          <a:p>
            <a:pPr eaLnBrk="1" hangingPunct="1">
              <a:lnSpc>
                <a:spcPct val="90000"/>
              </a:lnSpc>
              <a:buFont typeface="Wingdings" pitchFamily="2" charset="2"/>
              <a:buNone/>
            </a:pPr>
            <a:r>
              <a:rPr lang="en-US" b="1" dirty="0">
                <a:solidFill>
                  <a:srgbClr val="E366FF"/>
                </a:solidFill>
              </a:rPr>
              <a:t>Thrombus Formation and Embolism: </a:t>
            </a:r>
          </a:p>
          <a:p>
            <a:pPr eaLnBrk="1" hangingPunct="1">
              <a:lnSpc>
                <a:spcPct val="90000"/>
              </a:lnSpc>
            </a:pPr>
            <a:r>
              <a:rPr lang="en-US" b="1" dirty="0"/>
              <a:t>A thrombus is a blood clot composed of platelets, fibrin, and cellular elements that attaches to the wall of an artery or vein. </a:t>
            </a:r>
          </a:p>
          <a:p>
            <a:pPr eaLnBrk="1" hangingPunct="1">
              <a:lnSpc>
                <a:spcPct val="90000"/>
              </a:lnSpc>
            </a:pPr>
            <a:r>
              <a:rPr lang="en-US" b="1" dirty="0"/>
              <a:t>A thrombus most commonly originates in the large veins of the legs because of the relatively low velocity of blood flow there.</a:t>
            </a:r>
          </a:p>
          <a:p>
            <a:pPr eaLnBrk="1" hangingPunct="1">
              <a:lnSpc>
                <a:spcPct val="90000"/>
              </a:lnSpc>
            </a:pPr>
            <a:r>
              <a:rPr lang="en-US" b="1" dirty="0"/>
              <a:t>This condition is called deep vein thrombosis (DVT). </a:t>
            </a:r>
          </a:p>
          <a:p>
            <a:pPr eaLnBrk="1" hangingPunct="1">
              <a:lnSpc>
                <a:spcPct val="90000"/>
              </a:lnSpc>
            </a:pPr>
            <a:r>
              <a:rPr lang="en-US" b="1" dirty="0"/>
              <a:t>When the clot breaks away from the vessel wall and enters circulating blood, it is called an embolus.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1447800"/>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4">
                    <a:lumMod val="40000"/>
                    <a:lumOff val="60000"/>
                  </a:schemeClr>
                </a:solidFill>
                <a:effectLst>
                  <a:outerShdw blurRad="26000" dist="26000" dir="14500000" algn="tl" rotWithShape="0">
                    <a:srgbClr val="000000">
                      <a:alpha val="40000"/>
                    </a:srgbClr>
                  </a:outerShdw>
                </a:effectLst>
              </a:rPr>
              <a:t>CARDIOVASCULAR SYSTEM</a:t>
            </a:r>
          </a:p>
        </p:txBody>
      </p:sp>
      <p:sp>
        <p:nvSpPr>
          <p:cNvPr id="43011" name="Content Placeholder 2"/>
          <p:cNvSpPr>
            <a:spLocks noGrp="1"/>
          </p:cNvSpPr>
          <p:nvPr>
            <p:ph idx="4294967295"/>
          </p:nvPr>
        </p:nvSpPr>
        <p:spPr>
          <a:xfrm>
            <a:off x="0" y="1371600"/>
            <a:ext cx="8458200" cy="5486400"/>
          </a:xfrm>
        </p:spPr>
        <p:txBody>
          <a:bodyPr/>
          <a:lstStyle/>
          <a:p>
            <a:pPr eaLnBrk="1" hangingPunct="1"/>
            <a:r>
              <a:rPr lang="en-US" b="1" dirty="0"/>
              <a:t>The clot lodges in the circulatory system as the diameter of the vessels decreases. This most commonly occurs when the thrombus enters the pulmonary vasculature, where it interferes with blood flow to the lung (a pulmonary embolus). </a:t>
            </a:r>
          </a:p>
          <a:p>
            <a:pPr eaLnBrk="1" hangingPunct="1"/>
            <a:endParaRPr lang="en-US" b="1" dirty="0"/>
          </a:p>
          <a:p>
            <a:pPr eaLnBrk="1" hangingPunct="1"/>
            <a:r>
              <a:rPr lang="en-US" b="1" dirty="0"/>
              <a:t>Large pulmonary emboli can cause immediate death, but small thrombi may produce no clinical symptoms.</a:t>
            </a:r>
          </a:p>
          <a:p>
            <a:pPr algn="just" eaLnBrk="1" hangingPunct="1"/>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398587"/>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4">
                    <a:lumMod val="40000"/>
                    <a:lumOff val="60000"/>
                  </a:schemeClr>
                </a:solidFill>
                <a:effectLst>
                  <a:outerShdw blurRad="26000" dist="26000" dir="14500000" algn="tl" rotWithShape="0">
                    <a:srgbClr val="000000">
                      <a:alpha val="40000"/>
                    </a:srgbClr>
                  </a:outerShdw>
                </a:effectLst>
              </a:rPr>
              <a:t>CARDIOVASCULAR SYSTEM</a:t>
            </a:r>
            <a:endParaRPr lang="en-US" sz="4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endParaRPr>
          </a:p>
        </p:txBody>
      </p:sp>
      <p:sp>
        <p:nvSpPr>
          <p:cNvPr id="44035" name="Content Placeholder 2"/>
          <p:cNvSpPr>
            <a:spLocks noGrp="1"/>
          </p:cNvSpPr>
          <p:nvPr>
            <p:ph idx="4294967295"/>
          </p:nvPr>
        </p:nvSpPr>
        <p:spPr>
          <a:xfrm>
            <a:off x="0" y="1600200"/>
            <a:ext cx="8686800" cy="5257800"/>
          </a:xfrm>
        </p:spPr>
        <p:txBody>
          <a:bodyPr/>
          <a:lstStyle/>
          <a:p>
            <a:pPr eaLnBrk="1" hangingPunct="1"/>
            <a:r>
              <a:rPr lang="en-US" b="1" dirty="0"/>
              <a:t>Immobility promotes venous stasis, contributing to the development of DVT.</a:t>
            </a:r>
          </a:p>
          <a:p>
            <a:pPr algn="just" eaLnBrk="1" hangingPunct="1"/>
            <a:endParaRPr lang="en-US" b="1" dirty="0"/>
          </a:p>
          <a:p>
            <a:pPr eaLnBrk="1" hangingPunct="1"/>
            <a:r>
              <a:rPr lang="en-US" b="1" dirty="0"/>
              <a:t>When leg muscles are inactive, venous return to the heart decreases with time the gravitational effect of the supine position results in the redistribution of body fluids, with a net decrease in venous return. </a:t>
            </a:r>
          </a:p>
          <a:p>
            <a:pPr eaLnBrk="1" hangingPunct="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2514600"/>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t>Respiratory system</a:t>
            </a:r>
            <a:b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br>
            <a:r>
              <a:rPr lang="en-US" sz="4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rPr>
              <a:t> </a:t>
            </a:r>
            <a:br>
              <a:rPr lang="en-US" sz="4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rPr>
            </a:br>
            <a:endParaRPr lang="en-US" sz="4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endParaRPr>
          </a:p>
        </p:txBody>
      </p:sp>
      <p:sp>
        <p:nvSpPr>
          <p:cNvPr id="45059" name="Content Placeholder 2"/>
          <p:cNvSpPr>
            <a:spLocks noGrp="1"/>
          </p:cNvSpPr>
          <p:nvPr>
            <p:ph idx="4294967295"/>
          </p:nvPr>
        </p:nvSpPr>
        <p:spPr>
          <a:xfrm>
            <a:off x="0" y="990600"/>
            <a:ext cx="9144000" cy="5867400"/>
          </a:xfrm>
        </p:spPr>
        <p:txBody>
          <a:bodyPr/>
          <a:lstStyle/>
          <a:p>
            <a:pPr eaLnBrk="1" hangingPunct="1">
              <a:buFont typeface="Wingdings" pitchFamily="2" charset="2"/>
              <a:buNone/>
            </a:pPr>
            <a:r>
              <a:rPr lang="en-US" b="1" dirty="0">
                <a:solidFill>
                  <a:srgbClr val="4C99FF"/>
                </a:solidFill>
              </a:rPr>
              <a:t>Decreased Lung Expansion</a:t>
            </a:r>
          </a:p>
          <a:p>
            <a:pPr eaLnBrk="1" hangingPunct="1">
              <a:buFont typeface="Wingdings" pitchFamily="2" charset="2"/>
              <a:buNone/>
            </a:pPr>
            <a:endParaRPr lang="en-US" dirty="0">
              <a:solidFill>
                <a:srgbClr val="4C99FF"/>
              </a:solidFill>
            </a:endParaRPr>
          </a:p>
          <a:p>
            <a:pPr eaLnBrk="1" hangingPunct="1"/>
            <a:r>
              <a:rPr lang="en-US" b="1" dirty="0"/>
              <a:t>The immobilized patient experiences greater </a:t>
            </a:r>
            <a:r>
              <a:rPr lang="en-US" b="1" dirty="0">
                <a:latin typeface="Arial" charset="0"/>
              </a:rPr>
              <a:t>­</a:t>
            </a:r>
            <a:r>
              <a:rPr lang="en-US" b="1" dirty="0"/>
              <a:t>than-normal resistance to breathing, resulting in under inflation of the lungs and increased work of breathing.</a:t>
            </a:r>
          </a:p>
          <a:p>
            <a:pPr eaLnBrk="1" hangingPunct="1"/>
            <a:endParaRPr lang="en-US" b="1" dirty="0"/>
          </a:p>
          <a:p>
            <a:pPr eaLnBrk="1" hangingPunct="1"/>
            <a:r>
              <a:rPr lang="en-US" b="1" dirty="0"/>
              <a:t>The immobile patient, breathes less deeply and with greater effort. </a:t>
            </a:r>
          </a:p>
          <a:p>
            <a:pPr eaLnBrk="1" hangingPunct="1"/>
            <a:r>
              <a:rPr lang="en-US" b="1" dirty="0"/>
              <a:t>The supine patient must overcome two resistances that do not ordinarily work against breathing.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398587"/>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t>Decreased Lung Expansion</a:t>
            </a:r>
            <a:b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br>
            <a:endParaRPr lang="en-US" sz="4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endParaRPr>
          </a:p>
        </p:txBody>
      </p:sp>
      <p:sp>
        <p:nvSpPr>
          <p:cNvPr id="46083" name="Content Placeholder 2"/>
          <p:cNvSpPr>
            <a:spLocks noGrp="1"/>
          </p:cNvSpPr>
          <p:nvPr>
            <p:ph idx="4294967295"/>
          </p:nvPr>
        </p:nvSpPr>
        <p:spPr>
          <a:xfrm>
            <a:off x="0" y="1295400"/>
            <a:ext cx="8458200" cy="4800600"/>
          </a:xfrm>
        </p:spPr>
        <p:txBody>
          <a:bodyPr/>
          <a:lstStyle/>
          <a:p>
            <a:pPr eaLnBrk="1" hangingPunct="1"/>
            <a:r>
              <a:rPr lang="en-US" b="1" dirty="0"/>
              <a:t>First, the diaphragm ,second, the pressure of the bed against the chest wall limits the client's chest movement. Together, these factors result in diminished depth of breathing. </a:t>
            </a:r>
          </a:p>
          <a:p>
            <a:pPr eaLnBrk="1" hangingPunct="1"/>
            <a:r>
              <a:rPr lang="en-US" b="1" dirty="0"/>
              <a:t>Because the immobilized client's activity level is less than normal, less carbon dioxide is produced. This results in a lower level of stimulation for breathing, causing further reduction of tidal volume.</a:t>
            </a:r>
          </a:p>
          <a:p>
            <a:pPr algn="just" eaLnBrk="1" hangingPunct="1"/>
            <a:endParaRPr lang="en-US" b="1" dirty="0"/>
          </a:p>
          <a:p>
            <a:pPr eaLnBrk="1" hangingPunct="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52400"/>
            <a:ext cx="9144000" cy="1371600"/>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rPr>
              <a:t>Factors affecting normal mobility</a:t>
            </a:r>
          </a:p>
        </p:txBody>
      </p:sp>
      <p:sp>
        <p:nvSpPr>
          <p:cNvPr id="20483" name="Content Placeholder 2"/>
          <p:cNvSpPr>
            <a:spLocks noGrp="1"/>
          </p:cNvSpPr>
          <p:nvPr>
            <p:ph idx="4294967295"/>
          </p:nvPr>
        </p:nvSpPr>
        <p:spPr>
          <a:xfrm>
            <a:off x="0" y="1905000"/>
            <a:ext cx="8763000" cy="5715000"/>
          </a:xfrm>
        </p:spPr>
        <p:txBody>
          <a:bodyPr/>
          <a:lstStyle/>
          <a:p>
            <a:pPr lvl="1" eaLnBrk="1" hangingPunct="1">
              <a:buFont typeface="Wingdings" pitchFamily="2" charset="2"/>
              <a:buChar char="Ø"/>
            </a:pPr>
            <a:r>
              <a:rPr lang="en-US" b="1" dirty="0"/>
              <a:t>Nervous Systems Control/Motor control</a:t>
            </a:r>
          </a:p>
          <a:p>
            <a:pPr lvl="1" eaLnBrk="1" hangingPunct="1">
              <a:buFont typeface="Wingdings" pitchFamily="2" charset="2"/>
              <a:buChar char="Ø"/>
            </a:pPr>
            <a:r>
              <a:rPr lang="en-US" b="1" dirty="0"/>
              <a:t>Circulation and Oxygenation</a:t>
            </a:r>
          </a:p>
          <a:p>
            <a:pPr lvl="1" eaLnBrk="1" hangingPunct="1">
              <a:buFont typeface="Wingdings" pitchFamily="2" charset="2"/>
              <a:buChar char="Ø"/>
            </a:pPr>
            <a:r>
              <a:rPr lang="en-US" b="1" dirty="0"/>
              <a:t>Energy</a:t>
            </a:r>
          </a:p>
          <a:p>
            <a:pPr lvl="1" eaLnBrk="1" hangingPunct="1">
              <a:buFont typeface="Wingdings" pitchFamily="2" charset="2"/>
              <a:buChar char="Ø"/>
            </a:pPr>
            <a:r>
              <a:rPr lang="en-US" b="1" dirty="0"/>
              <a:t>Congenital problems (</a:t>
            </a:r>
            <a:r>
              <a:rPr lang="en-US" b="1" dirty="0" err="1"/>
              <a:t>Eg</a:t>
            </a:r>
            <a:r>
              <a:rPr lang="en-US" b="1" dirty="0"/>
              <a:t>. </a:t>
            </a:r>
            <a:r>
              <a:rPr lang="en-US" b="1" dirty="0" err="1"/>
              <a:t>Spina</a:t>
            </a:r>
            <a:r>
              <a:rPr lang="en-US" b="1" dirty="0"/>
              <a:t> bifida or cerebral palsy)</a:t>
            </a:r>
          </a:p>
          <a:p>
            <a:pPr lvl="1" eaLnBrk="1" hangingPunct="1">
              <a:buFont typeface="Wingdings" pitchFamily="2" charset="2"/>
              <a:buChar char="Ø"/>
            </a:pPr>
            <a:r>
              <a:rPr lang="en-US" b="1" dirty="0"/>
              <a:t>Affective Disorders or Mental Disorders</a:t>
            </a:r>
          </a:p>
          <a:p>
            <a:pPr lvl="1" eaLnBrk="1" hangingPunct="1">
              <a:buFont typeface="Wingdings" pitchFamily="2" charset="2"/>
              <a:buChar char="Ø"/>
            </a:pPr>
            <a:r>
              <a:rPr lang="en-US" b="1" dirty="0"/>
              <a:t>Medical problems /bed rest /Restrictive devices (such as casts, braces, and splints)</a:t>
            </a:r>
          </a:p>
          <a:p>
            <a:pPr lvl="1" eaLnBrk="1" hangingPunct="1">
              <a:buFont typeface="Wingdings" pitchFamily="2" charset="2"/>
              <a:buChar char="Ø"/>
            </a:pPr>
            <a:endParaRPr lang="en-US" dirty="0">
              <a:solidFill>
                <a:srgbClr val="FF5698"/>
              </a:solidFill>
            </a:endParaRPr>
          </a:p>
          <a:p>
            <a:pPr eaLnBrk="1" hangingPunct="1">
              <a:buFont typeface="Wingdings" pitchFamily="2" charset="2"/>
              <a:buNone/>
            </a:pPr>
            <a:r>
              <a:rPr lang="en-US" dirty="0"/>
              <a:t>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1219200"/>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t>Respiratory system</a:t>
            </a:r>
            <a:endParaRPr lang="en-US" sz="42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endParaRPr>
          </a:p>
        </p:txBody>
      </p:sp>
      <p:sp>
        <p:nvSpPr>
          <p:cNvPr id="47107" name="Content Placeholder 2"/>
          <p:cNvSpPr>
            <a:spLocks noGrp="1"/>
          </p:cNvSpPr>
          <p:nvPr>
            <p:ph idx="4294967295"/>
          </p:nvPr>
        </p:nvSpPr>
        <p:spPr>
          <a:xfrm>
            <a:off x="0" y="1143000"/>
            <a:ext cx="8915400" cy="5715000"/>
          </a:xfrm>
        </p:spPr>
        <p:txBody>
          <a:bodyPr/>
          <a:lstStyle/>
          <a:p>
            <a:pPr eaLnBrk="1" hangingPunct="1">
              <a:lnSpc>
                <a:spcPct val="90000"/>
              </a:lnSpc>
            </a:pPr>
            <a:r>
              <a:rPr lang="en-US" b="1" dirty="0"/>
              <a:t>Decreased depth of breathing can result in the collapse of alveoli, which in turn, hinders the exchange of oxygen and carbon dioxide. This condition causes alveolar collapse is known as </a:t>
            </a:r>
            <a:r>
              <a:rPr lang="en-US" b="1" u="sng" dirty="0" err="1"/>
              <a:t>atelectasis</a:t>
            </a:r>
            <a:r>
              <a:rPr lang="en-US" b="1" dirty="0"/>
              <a:t>. </a:t>
            </a:r>
          </a:p>
          <a:p>
            <a:pPr eaLnBrk="1" hangingPunct="1">
              <a:lnSpc>
                <a:spcPct val="90000"/>
              </a:lnSpc>
            </a:pPr>
            <a:r>
              <a:rPr lang="en-US" b="1" dirty="0"/>
              <a:t>In addition to limiting the </a:t>
            </a:r>
            <a:r>
              <a:rPr lang="en-US" b="1" dirty="0" err="1"/>
              <a:t>lungs'ability</a:t>
            </a:r>
            <a:r>
              <a:rPr lang="en-US" b="1" dirty="0"/>
              <a:t> to exchange gases, </a:t>
            </a:r>
            <a:r>
              <a:rPr lang="en-US" b="1" dirty="0" err="1"/>
              <a:t>atelectasis</a:t>
            </a:r>
            <a:r>
              <a:rPr lang="en-US" b="1" dirty="0"/>
              <a:t> predisposes the client to pneumonia. </a:t>
            </a:r>
          </a:p>
          <a:p>
            <a:pPr eaLnBrk="1" hangingPunct="1">
              <a:lnSpc>
                <a:spcPct val="90000"/>
              </a:lnSpc>
            </a:pPr>
            <a:r>
              <a:rPr lang="en-US" b="1" dirty="0"/>
              <a:t>The ability to cough deeply is often limited; thus, mucus may become trapped in the lung, providing a rich medium for microbial growth.</a:t>
            </a:r>
          </a:p>
          <a:p>
            <a:pPr eaLnBrk="1" hangingPunct="1">
              <a:lnSpc>
                <a:spcPct val="90000"/>
              </a:lnSpc>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8600"/>
            <a:ext cx="8229600" cy="1066800"/>
          </a:xfrm>
        </p:spPr>
        <p:txBody>
          <a:bodyPr>
            <a:normAutofit fontScale="90000"/>
          </a:bodyPr>
          <a:lstStyle/>
          <a:p>
            <a:pPr marL="484632" eaLnBrk="1" fontAlgn="auto" hangingPunct="1">
              <a:spcAft>
                <a:spcPts val="0"/>
              </a:spcAft>
              <a:defRPr/>
            </a:pPr>
            <a: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t>Nutrition and Metabolism</a:t>
            </a:r>
            <a:b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br>
            <a:endPar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endParaRPr>
          </a:p>
        </p:txBody>
      </p:sp>
      <p:sp>
        <p:nvSpPr>
          <p:cNvPr id="48131" name="Content Placeholder 2"/>
          <p:cNvSpPr>
            <a:spLocks noGrp="1"/>
          </p:cNvSpPr>
          <p:nvPr>
            <p:ph idx="4294967295"/>
          </p:nvPr>
        </p:nvSpPr>
        <p:spPr>
          <a:xfrm>
            <a:off x="0" y="914400"/>
            <a:ext cx="8839200" cy="5943600"/>
          </a:xfrm>
        </p:spPr>
        <p:txBody>
          <a:bodyPr/>
          <a:lstStyle/>
          <a:p>
            <a:pPr eaLnBrk="1" hangingPunct="1">
              <a:buFont typeface="Wingdings 3" pitchFamily="18" charset="2"/>
              <a:buNone/>
            </a:pPr>
            <a:r>
              <a:rPr lang="en-US" b="1" dirty="0">
                <a:solidFill>
                  <a:srgbClr val="4C99FF"/>
                </a:solidFill>
              </a:rPr>
              <a:t>Decreased Metabolic Rate</a:t>
            </a:r>
            <a:r>
              <a:rPr lang="en-US" dirty="0">
                <a:solidFill>
                  <a:srgbClr val="4C99FF"/>
                </a:solidFill>
              </a:rPr>
              <a:t>:</a:t>
            </a:r>
          </a:p>
          <a:p>
            <a:pPr eaLnBrk="1" hangingPunct="1"/>
            <a:r>
              <a:rPr lang="en-US" b="1" dirty="0"/>
              <a:t>The basal metabolic rate decreases during immobility. </a:t>
            </a:r>
          </a:p>
          <a:p>
            <a:pPr eaLnBrk="1" hangingPunct="1"/>
            <a:r>
              <a:rPr lang="en-US" b="1" dirty="0"/>
              <a:t>Severely restricted activity affects the amount and pattern of production of thyroid hormone, </a:t>
            </a:r>
            <a:r>
              <a:rPr lang="en-US" b="1" dirty="0" err="1"/>
              <a:t>adrenocorticotropic</a:t>
            </a:r>
            <a:r>
              <a:rPr lang="en-US" b="1" dirty="0"/>
              <a:t> hormone, </a:t>
            </a:r>
            <a:r>
              <a:rPr lang="en-US" b="1" dirty="0" err="1"/>
              <a:t>aldosterone</a:t>
            </a:r>
            <a:r>
              <a:rPr lang="en-US" b="1" dirty="0"/>
              <a:t>, and insulin. It also alters drug metabolism.</a:t>
            </a:r>
          </a:p>
          <a:p>
            <a:pPr eaLnBrk="1" hangingPunct="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398587"/>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t>Nutrition and Metabolism</a:t>
            </a:r>
            <a:b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br>
            <a:endPar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endParaRPr>
          </a:p>
        </p:txBody>
      </p:sp>
      <p:sp>
        <p:nvSpPr>
          <p:cNvPr id="49155" name="Content Placeholder 2"/>
          <p:cNvSpPr>
            <a:spLocks noGrp="1"/>
          </p:cNvSpPr>
          <p:nvPr>
            <p:ph idx="4294967295"/>
          </p:nvPr>
        </p:nvSpPr>
        <p:spPr>
          <a:xfrm>
            <a:off x="0" y="1295400"/>
            <a:ext cx="8915400" cy="5562600"/>
          </a:xfrm>
        </p:spPr>
        <p:txBody>
          <a:bodyPr/>
          <a:lstStyle/>
          <a:p>
            <a:pPr eaLnBrk="1" hangingPunct="1">
              <a:lnSpc>
                <a:spcPct val="90000"/>
              </a:lnSpc>
            </a:pPr>
            <a:r>
              <a:rPr lang="en-US" sz="2500" b="1" dirty="0">
                <a:solidFill>
                  <a:srgbClr val="4C99FF"/>
                </a:solidFill>
              </a:rPr>
              <a:t>Negative Nitrogen Balance: </a:t>
            </a:r>
            <a:r>
              <a:rPr lang="en-US" sz="2500" b="1" dirty="0"/>
              <a:t>In an active person, a balance exists between protein breakdown and protein synthesis. </a:t>
            </a:r>
          </a:p>
          <a:p>
            <a:pPr eaLnBrk="1" hangingPunct="1">
              <a:lnSpc>
                <a:spcPct val="90000"/>
              </a:lnSpc>
            </a:pPr>
            <a:r>
              <a:rPr lang="en-US" sz="2500" b="1" dirty="0"/>
              <a:t>However, immobility raises the rate of protein breakdown, probably because of muscle atrophy. A negative nitrogen balance results when nitrogen excretion exceeds dietary intake. </a:t>
            </a:r>
          </a:p>
          <a:p>
            <a:pPr eaLnBrk="1" hangingPunct="1">
              <a:lnSpc>
                <a:spcPct val="90000"/>
              </a:lnSpc>
            </a:pPr>
            <a:r>
              <a:rPr lang="en-US" sz="2500" b="1" dirty="0">
                <a:solidFill>
                  <a:srgbClr val="4C99FF"/>
                </a:solidFill>
              </a:rPr>
              <a:t>Anorexia:</a:t>
            </a:r>
            <a:r>
              <a:rPr lang="en-US" sz="2500" b="1" dirty="0"/>
              <a:t>(loss of appetite) is common in immobilized </a:t>
            </a:r>
            <a:r>
              <a:rPr lang="en-US" sz="2400" b="1" dirty="0"/>
              <a:t>patient</a:t>
            </a:r>
            <a:r>
              <a:rPr lang="en-US" sz="2500" b="1" dirty="0"/>
              <a:t>. </a:t>
            </a:r>
          </a:p>
          <a:p>
            <a:pPr algn="just" eaLnBrk="1" hangingPunct="1">
              <a:lnSpc>
                <a:spcPct val="90000"/>
              </a:lnSpc>
            </a:pPr>
            <a:endParaRPr lang="en-US" sz="25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8600"/>
            <a:ext cx="8229600" cy="1143000"/>
          </a:xfrm>
        </p:spPr>
        <p:txBody>
          <a:bodyPr>
            <a:normAutofit fontScale="90000"/>
          </a:bodyPr>
          <a:lstStyle/>
          <a:p>
            <a:pPr marL="484632" eaLnBrk="1" fontAlgn="auto" hangingPunct="1">
              <a:spcAft>
                <a:spcPts val="0"/>
              </a:spcAft>
              <a:defRPr/>
            </a:pPr>
            <a:r>
              <a:rPr lang="en-US" sz="6000" dirty="0">
                <a:ln w="6350">
                  <a:solidFill>
                    <a:schemeClr val="accent1">
                      <a:shade val="43000"/>
                    </a:schemeClr>
                  </a:solidFill>
                </a:ln>
                <a:effectLst>
                  <a:outerShdw blurRad="26000" dist="26000" dir="14500000" algn="tl" rotWithShape="0">
                    <a:srgbClr val="000000">
                      <a:alpha val="40000"/>
                    </a:srgbClr>
                  </a:outerShdw>
                </a:effectLst>
              </a:rPr>
              <a:t>Immune system</a:t>
            </a:r>
            <a:br>
              <a:rPr lang="en-US" sz="4200" dirty="0">
                <a:ln w="6350">
                  <a:solidFill>
                    <a:schemeClr val="accent1">
                      <a:shade val="43000"/>
                    </a:schemeClr>
                  </a:solidFill>
                </a:ln>
                <a:effectLst>
                  <a:outerShdw blurRad="26000" dist="26000" dir="14500000" algn="tl" rotWithShape="0">
                    <a:srgbClr val="000000">
                      <a:alpha val="40000"/>
                    </a:srgbClr>
                  </a:outerShdw>
                </a:effectLst>
              </a:rPr>
            </a:br>
            <a:endParaRPr lang="en-US" sz="4200" dirty="0">
              <a:ln w="6350">
                <a:solidFill>
                  <a:schemeClr val="accent1">
                    <a:shade val="43000"/>
                  </a:schemeClr>
                </a:solidFill>
              </a:ln>
              <a:effectLst>
                <a:outerShdw blurRad="26000" dist="26000" dir="14500000" algn="tl" rotWithShape="0">
                  <a:srgbClr val="000000">
                    <a:alpha val="40000"/>
                  </a:srgbClr>
                </a:outerShdw>
              </a:effectLst>
            </a:endParaRPr>
          </a:p>
        </p:txBody>
      </p:sp>
      <p:sp>
        <p:nvSpPr>
          <p:cNvPr id="50179" name="Content Placeholder 2"/>
          <p:cNvSpPr>
            <a:spLocks noGrp="1"/>
          </p:cNvSpPr>
          <p:nvPr>
            <p:ph idx="4294967295"/>
          </p:nvPr>
        </p:nvSpPr>
        <p:spPr>
          <a:xfrm>
            <a:off x="0" y="914400"/>
            <a:ext cx="8839200" cy="5943600"/>
          </a:xfrm>
        </p:spPr>
        <p:txBody>
          <a:bodyPr/>
          <a:lstStyle/>
          <a:p>
            <a:pPr eaLnBrk="1" hangingPunct="1">
              <a:buFont typeface="Wingdings 3" pitchFamily="18" charset="2"/>
              <a:buNone/>
            </a:pPr>
            <a:r>
              <a:rPr lang="en-US" b="1" dirty="0">
                <a:solidFill>
                  <a:schemeClr val="tx2"/>
                </a:solidFill>
              </a:rPr>
              <a:t>Impaired Immunity</a:t>
            </a:r>
            <a:r>
              <a:rPr lang="en-US" dirty="0">
                <a:solidFill>
                  <a:schemeClr val="tx2"/>
                </a:solidFill>
              </a:rPr>
              <a:t>: </a:t>
            </a:r>
          </a:p>
          <a:p>
            <a:pPr eaLnBrk="1" hangingPunct="1"/>
            <a:r>
              <a:rPr lang="en-US" b="1" dirty="0"/>
              <a:t>The immune system is weakened during immobility. </a:t>
            </a:r>
          </a:p>
          <a:p>
            <a:pPr eaLnBrk="1" hangingPunct="1"/>
            <a:r>
              <a:rPr lang="en-US" b="1" dirty="0"/>
              <a:t>Catabolism of immunoglobulin G doubles, significantly decreasing the normal concentration of circulating antibodies.</a:t>
            </a:r>
          </a:p>
          <a:p>
            <a:pPr eaLnBrk="1" hangingPunct="1"/>
            <a:r>
              <a:rPr lang="en-US" b="1" dirty="0"/>
              <a:t>Leukocytes are less able to engulf and destroy microorganisms. </a:t>
            </a:r>
          </a:p>
          <a:p>
            <a:pPr eaLnBrk="1" hangingPunct="1"/>
            <a:r>
              <a:rPr lang="en-US" b="1" dirty="0"/>
              <a:t>Lymphatic transport may be decreased as well when skeletal muscles are inactive.</a:t>
            </a:r>
          </a:p>
          <a:p>
            <a:pPr algn="just" eaLnBrk="1" hangingPunct="1"/>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1000"/>
            <a:ext cx="8229600" cy="1295400"/>
          </a:xfrm>
        </p:spPr>
        <p:txBody>
          <a:bodyPr>
            <a:normAutofit fontScale="90000"/>
          </a:bodyPr>
          <a:lstStyle/>
          <a:p>
            <a:pPr marL="484632" eaLnBrk="1" fontAlgn="auto" hangingPunct="1">
              <a:spcAft>
                <a:spcPts val="0"/>
              </a:spcAft>
              <a:defRPr/>
            </a:pPr>
            <a:r>
              <a:rPr lang="en-US" sz="4200" dirty="0">
                <a:ln w="6350">
                  <a:solidFill>
                    <a:schemeClr val="accent1">
                      <a:shade val="43000"/>
                    </a:schemeClr>
                  </a:solidFill>
                </a:ln>
                <a:effectLst>
                  <a:outerShdw blurRad="26000" dist="26000" dir="14500000" algn="tl" rotWithShape="0">
                    <a:srgbClr val="000000">
                      <a:alpha val="40000"/>
                    </a:srgbClr>
                  </a:outerShdw>
                </a:effectLst>
              </a:rPr>
              <a:t>SKIN</a:t>
            </a:r>
            <a:br>
              <a:rPr lang="en-US" sz="4200" dirty="0">
                <a:ln w="6350">
                  <a:solidFill>
                    <a:schemeClr val="accent1">
                      <a:shade val="43000"/>
                    </a:schemeClr>
                  </a:solidFill>
                </a:ln>
                <a:effectLst>
                  <a:outerShdw blurRad="26000" dist="26000" dir="14500000" algn="tl" rotWithShape="0">
                    <a:srgbClr val="000000">
                      <a:alpha val="40000"/>
                    </a:srgbClr>
                  </a:outerShdw>
                </a:effectLst>
              </a:rPr>
            </a:br>
            <a:endParaRPr lang="en-US" sz="4200" dirty="0">
              <a:ln w="6350">
                <a:solidFill>
                  <a:schemeClr val="accent1">
                    <a:shade val="43000"/>
                  </a:schemeClr>
                </a:solidFill>
              </a:ln>
              <a:effectLst>
                <a:outerShdw blurRad="26000" dist="26000" dir="14500000" algn="tl" rotWithShape="0">
                  <a:srgbClr val="000000">
                    <a:alpha val="40000"/>
                  </a:srgbClr>
                </a:outerShdw>
              </a:effectLst>
            </a:endParaRPr>
          </a:p>
        </p:txBody>
      </p:sp>
      <p:sp>
        <p:nvSpPr>
          <p:cNvPr id="51203" name="Content Placeholder 2"/>
          <p:cNvSpPr>
            <a:spLocks noGrp="1"/>
          </p:cNvSpPr>
          <p:nvPr>
            <p:ph idx="4294967295"/>
          </p:nvPr>
        </p:nvSpPr>
        <p:spPr>
          <a:xfrm>
            <a:off x="0" y="1295400"/>
            <a:ext cx="8686800" cy="5791200"/>
          </a:xfrm>
        </p:spPr>
        <p:txBody>
          <a:bodyPr/>
          <a:lstStyle/>
          <a:p>
            <a:pPr eaLnBrk="1" hangingPunct="1">
              <a:buFont typeface="Wingdings 3" pitchFamily="18" charset="2"/>
              <a:buNone/>
            </a:pPr>
            <a:r>
              <a:rPr lang="en-US" b="1" dirty="0">
                <a:solidFill>
                  <a:schemeClr val="tx2"/>
                </a:solidFill>
              </a:rPr>
              <a:t>Pressure Sores:</a:t>
            </a:r>
          </a:p>
          <a:p>
            <a:pPr eaLnBrk="1" hangingPunct="1"/>
            <a:r>
              <a:rPr lang="en-US" b="1" dirty="0"/>
              <a:t>Pressure sores form when pressure exerted over an area of skin or subcutaneous tissue exceeds the pressure required for adequate blood to the area. </a:t>
            </a:r>
          </a:p>
          <a:p>
            <a:pPr eaLnBrk="1" hangingPunct="1"/>
            <a:r>
              <a:rPr lang="en-US" b="1" dirty="0"/>
              <a:t>Pressure is usually concentrated on bony prominences but can occur anywhere.</a:t>
            </a:r>
          </a:p>
          <a:p>
            <a:pPr eaLnBrk="1" hangingPunct="1">
              <a:buFont typeface="Wingdings 3" pitchFamily="18" charset="2"/>
              <a:buNone/>
            </a:pPr>
            <a:endParaRPr 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398587"/>
          </a:xfrm>
        </p:spPr>
        <p:txBody>
          <a:bodyPr/>
          <a:lstStyle/>
          <a:p>
            <a:pPr marL="484632" eaLnBrk="1" fontAlgn="auto" hangingPunct="1">
              <a:spcAft>
                <a:spcPts val="0"/>
              </a:spcAft>
              <a:defRPr/>
            </a:pPr>
            <a: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t>Sleep and Rest</a:t>
            </a:r>
            <a:br>
              <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rPr>
            </a:br>
            <a:endParaRPr lang="en-US" sz="4200" dirty="0">
              <a:ln w="6350">
                <a:solidFill>
                  <a:schemeClr val="accent1">
                    <a:shade val="43000"/>
                  </a:schemeClr>
                </a:solidFill>
              </a:ln>
              <a:solidFill>
                <a:schemeClr val="accent5">
                  <a:lumMod val="60000"/>
                  <a:lumOff val="40000"/>
                </a:schemeClr>
              </a:solidFill>
              <a:effectLst>
                <a:outerShdw blurRad="26000" dist="26000" dir="14500000" algn="tl" rotWithShape="0">
                  <a:srgbClr val="000000">
                    <a:alpha val="40000"/>
                  </a:srgbClr>
                </a:outerShdw>
              </a:effectLst>
            </a:endParaRPr>
          </a:p>
        </p:txBody>
      </p:sp>
      <p:sp>
        <p:nvSpPr>
          <p:cNvPr id="59395" name="Content Placeholder 2"/>
          <p:cNvSpPr>
            <a:spLocks noGrp="1"/>
          </p:cNvSpPr>
          <p:nvPr>
            <p:ph idx="4294967295"/>
          </p:nvPr>
        </p:nvSpPr>
        <p:spPr>
          <a:xfrm>
            <a:off x="0" y="990600"/>
            <a:ext cx="8915400" cy="5867400"/>
          </a:xfrm>
        </p:spPr>
        <p:txBody>
          <a:bodyPr/>
          <a:lstStyle/>
          <a:p>
            <a:pPr algn="just" eaLnBrk="1" hangingPunct="1"/>
            <a:r>
              <a:rPr lang="en-US" b="1"/>
              <a:t>Immobility can interfere with normal sleep patterns. Normal activity, especially physical work, and aerobic exercise produce a sense of fatigue that helps the person fall asleep and obtain restful sleep. </a:t>
            </a:r>
          </a:p>
          <a:p>
            <a:pPr algn="just" eaLnBrk="1" hangingPunct="1"/>
            <a:r>
              <a:rPr lang="en-US" b="1"/>
              <a:t>The immobilized client may doze frequently during the day, disrupting normal night time sleep patterns. </a:t>
            </a:r>
          </a:p>
          <a:p>
            <a:pPr algn="just" eaLnBrk="1" hangingPunct="1"/>
            <a:r>
              <a:rPr lang="en-US" b="1"/>
              <a:t>The immobilized client must be, awakened frequently to be turned , monitored or given treatment and medications.</a:t>
            </a:r>
          </a:p>
          <a:p>
            <a:pPr algn="just" eaLnBrk="1" hangingPunct="1"/>
            <a:endParaRPr lang="en-US"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686800" cy="1398587"/>
          </a:xfrm>
        </p:spPr>
        <p:txBody>
          <a:bodyPr>
            <a:normAutofit fontScale="90000"/>
          </a:bodyPr>
          <a:lstStyle/>
          <a:p>
            <a:pPr marL="484632" eaLnBrk="1" fontAlgn="auto" hangingPunct="1">
              <a:spcAft>
                <a:spcPts val="0"/>
              </a:spcAft>
              <a:defRPr/>
            </a:pPr>
            <a:r>
              <a:rPr lang="en-US" sz="4200" dirty="0">
                <a:ln w="6350">
                  <a:solidFill>
                    <a:schemeClr val="accent1">
                      <a:shade val="43000"/>
                    </a:schemeClr>
                  </a:solidFill>
                </a:ln>
                <a:solidFill>
                  <a:schemeClr val="accent4">
                    <a:lumMod val="60000"/>
                    <a:lumOff val="40000"/>
                  </a:schemeClr>
                </a:solidFill>
                <a:effectLst>
                  <a:outerShdw blurRad="26000" dist="26000" dir="14500000" algn="tl" rotWithShape="0">
                    <a:srgbClr val="000000">
                      <a:alpha val="40000"/>
                    </a:srgbClr>
                  </a:outerShdw>
                </a:effectLst>
              </a:rPr>
              <a:t>Impact on Activities of Daily Living</a:t>
            </a:r>
            <a:br>
              <a:rPr lang="en-US" sz="4200" dirty="0">
                <a:ln w="6350">
                  <a:solidFill>
                    <a:schemeClr val="accent1">
                      <a:shade val="43000"/>
                    </a:schemeClr>
                  </a:solidFill>
                </a:ln>
                <a:solidFill>
                  <a:schemeClr val="accent4">
                    <a:lumMod val="60000"/>
                    <a:lumOff val="40000"/>
                  </a:schemeClr>
                </a:solidFill>
                <a:effectLst>
                  <a:outerShdw blurRad="26000" dist="26000" dir="14500000" algn="tl" rotWithShape="0">
                    <a:srgbClr val="000000">
                      <a:alpha val="40000"/>
                    </a:srgbClr>
                  </a:outerShdw>
                </a:effectLst>
              </a:rPr>
            </a:br>
            <a:endParaRPr lang="en-US" sz="4200" dirty="0">
              <a:ln w="6350">
                <a:solidFill>
                  <a:schemeClr val="accent1">
                    <a:shade val="43000"/>
                  </a:schemeClr>
                </a:solidFill>
              </a:ln>
              <a:solidFill>
                <a:schemeClr val="accent4">
                  <a:lumMod val="60000"/>
                  <a:lumOff val="40000"/>
                </a:schemeClr>
              </a:solidFill>
              <a:effectLst>
                <a:outerShdw blurRad="26000" dist="26000" dir="14500000" algn="tl" rotWithShape="0">
                  <a:srgbClr val="000000">
                    <a:alpha val="40000"/>
                  </a:srgbClr>
                </a:outerShdw>
              </a:effectLst>
            </a:endParaRPr>
          </a:p>
        </p:txBody>
      </p:sp>
      <p:sp>
        <p:nvSpPr>
          <p:cNvPr id="64515" name="Content Placeholder 2"/>
          <p:cNvSpPr>
            <a:spLocks noGrp="1"/>
          </p:cNvSpPr>
          <p:nvPr>
            <p:ph idx="4294967295"/>
          </p:nvPr>
        </p:nvSpPr>
        <p:spPr>
          <a:xfrm>
            <a:off x="0" y="1447800"/>
            <a:ext cx="8763000" cy="5715000"/>
          </a:xfrm>
        </p:spPr>
        <p:txBody>
          <a:bodyPr/>
          <a:lstStyle/>
          <a:p>
            <a:pPr algn="just" eaLnBrk="1" hangingPunct="1"/>
            <a:r>
              <a:rPr lang="en-US" b="1"/>
              <a:t>Impaired mobility can severely restrict the client's ability to perform normal daily activities, either temporarily or Permanently.</a:t>
            </a:r>
          </a:p>
          <a:p>
            <a:pPr algn="just" eaLnBrk="1" hangingPunct="1"/>
            <a:r>
              <a:rPr lang="en-US" b="1"/>
              <a:t>Coordination and muscle Strength are necessary for eating, dressing, and grooming. Usually, the health care worker can show the client ways to function successfully and despite physical limitations. </a:t>
            </a:r>
          </a:p>
          <a:p>
            <a:pPr algn="just" eaLnBrk="1" hangingPunct="1"/>
            <a:endParaRPr lang="en-US"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9144000" cy="1398587"/>
          </a:xfrm>
        </p:spPr>
        <p:txBody>
          <a:bodyPr/>
          <a:lstStyle/>
          <a:p>
            <a:pPr marL="484632" eaLnBrk="1" fontAlgn="auto" hangingPunct="1">
              <a:spcAft>
                <a:spcPts val="0"/>
              </a:spcAft>
              <a:defRPr/>
            </a:pPr>
            <a:r>
              <a:rPr lang="en-US" sz="4000" dirty="0">
                <a:ln w="6350">
                  <a:solidFill>
                    <a:schemeClr val="accent1">
                      <a:shade val="43000"/>
                    </a:schemeClr>
                  </a:solidFill>
                </a:ln>
                <a:solidFill>
                  <a:schemeClr val="accent4">
                    <a:lumMod val="60000"/>
                    <a:lumOff val="40000"/>
                  </a:schemeClr>
                </a:solidFill>
                <a:effectLst>
                  <a:outerShdw blurRad="26000" dist="26000" dir="14500000" algn="tl" rotWithShape="0">
                    <a:srgbClr val="000000">
                      <a:alpha val="40000"/>
                    </a:srgbClr>
                  </a:outerShdw>
                </a:effectLst>
              </a:rPr>
              <a:t>Impact on Activities of Daily Living</a:t>
            </a:r>
            <a:endParaRPr lang="en-US" sz="400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endParaRPr>
          </a:p>
        </p:txBody>
      </p:sp>
      <p:sp>
        <p:nvSpPr>
          <p:cNvPr id="65539" name="Content Placeholder 2"/>
          <p:cNvSpPr>
            <a:spLocks noGrp="1"/>
          </p:cNvSpPr>
          <p:nvPr>
            <p:ph idx="4294967295"/>
          </p:nvPr>
        </p:nvSpPr>
        <p:spPr>
          <a:xfrm>
            <a:off x="0" y="1676400"/>
            <a:ext cx="8229600" cy="5006975"/>
          </a:xfrm>
        </p:spPr>
        <p:txBody>
          <a:bodyPr/>
          <a:lstStyle/>
          <a:p>
            <a:pPr algn="just" eaLnBrk="1" hangingPunct="1">
              <a:lnSpc>
                <a:spcPct val="90000"/>
              </a:lnSpc>
            </a:pPr>
            <a:r>
              <a:rPr lang="en-US" b="1"/>
              <a:t>Setting short-term, achievable goals and developing a long-range Plan in collaboration with the healthcare team (eg, physician, physical therapist, occupational therapist, psychologist, social worker) usually achieve the best results. </a:t>
            </a:r>
          </a:p>
          <a:p>
            <a:pPr algn="just" eaLnBrk="1" hangingPunct="1">
              <a:lnSpc>
                <a:spcPct val="90000"/>
              </a:lnSpc>
            </a:pPr>
            <a:r>
              <a:rPr lang="en-US" b="1"/>
              <a:t>For example, ambulatory physical therapy sessions may help the client with mobility problems regain function and independence.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5675312"/>
          </a:xfrm>
        </p:spPr>
        <p:txBody>
          <a:bodyPr/>
          <a:lstStyle/>
          <a:p>
            <a:pPr marL="484632" algn="ctr" eaLnBrk="1" fontAlgn="auto" hangingPunct="1">
              <a:spcAft>
                <a:spcPts val="0"/>
              </a:spcAft>
              <a:defRPr/>
            </a:pPr>
            <a:r>
              <a:rPr lang="en-US" sz="8000" i="1" dirty="0">
                <a:ln w="6350">
                  <a:solidFill>
                    <a:schemeClr val="accent1">
                      <a:shade val="43000"/>
                    </a:schemeClr>
                  </a:solidFill>
                </a:ln>
                <a:solidFill>
                  <a:schemeClr val="accent4">
                    <a:lumMod val="60000"/>
                    <a:lumOff val="40000"/>
                  </a:schemeClr>
                </a:solidFill>
                <a:effectLst>
                  <a:outerShdw blurRad="26000" dist="26000" dir="14500000" algn="tl" rotWithShape="0">
                    <a:srgbClr val="000000">
                      <a:alpha val="40000"/>
                    </a:srgbClr>
                  </a:outerShdw>
                </a:effectLst>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Title 1"/>
          <p:cNvPicPr>
            <a:picLocks noGrp="1" noChangeArrowheads="1"/>
          </p:cNvPicPr>
          <p:nvPr>
            <p:ph type="title" idx="4294967295"/>
          </p:nvPr>
        </p:nvPicPr>
        <p:blipFill>
          <a:blip r:embed="rId2"/>
          <a:srcRect/>
          <a:stretch>
            <a:fillRect/>
          </a:stretch>
        </p:blipFill>
        <p:spPr bwMode="auto">
          <a:xfrm>
            <a:off x="0" y="0"/>
            <a:ext cx="9345613" cy="1676400"/>
          </a:xfrm>
          <a:solidFill>
            <a:schemeClr val="tx1"/>
          </a:solidFill>
          <a:ln>
            <a:solidFill>
              <a:schemeClr val="tx1"/>
            </a:solidFill>
            <a:miter lim="800000"/>
            <a:headEnd/>
            <a:tailEnd/>
          </a:ln>
        </p:spPr>
      </p:pic>
      <p:sp>
        <p:nvSpPr>
          <p:cNvPr id="27651" name="Content Placeholder 2"/>
          <p:cNvSpPr>
            <a:spLocks noGrp="1"/>
          </p:cNvSpPr>
          <p:nvPr>
            <p:ph idx="4294967295"/>
          </p:nvPr>
        </p:nvSpPr>
        <p:spPr>
          <a:xfrm>
            <a:off x="0" y="1828800"/>
            <a:ext cx="8839200" cy="4800600"/>
          </a:xfrm>
        </p:spPr>
        <p:txBody>
          <a:bodyPr/>
          <a:lstStyle/>
          <a:p>
            <a:pPr eaLnBrk="1" hangingPunct="1">
              <a:lnSpc>
                <a:spcPct val="80000"/>
              </a:lnSpc>
            </a:pPr>
            <a:r>
              <a:rPr lang="en-US" b="1" dirty="0"/>
              <a:t>To promote healing and tissues repair by decreasing metabolic needs.</a:t>
            </a:r>
          </a:p>
          <a:p>
            <a:pPr eaLnBrk="1" hangingPunct="1">
              <a:lnSpc>
                <a:spcPct val="80000"/>
              </a:lnSpc>
            </a:pPr>
            <a:endParaRPr lang="en-US" b="1" dirty="0"/>
          </a:p>
          <a:p>
            <a:pPr eaLnBrk="1" hangingPunct="1">
              <a:lnSpc>
                <a:spcPct val="80000"/>
              </a:lnSpc>
            </a:pPr>
            <a:r>
              <a:rPr lang="en-US" b="1" dirty="0"/>
              <a:t>To relive edema.</a:t>
            </a:r>
          </a:p>
          <a:p>
            <a:pPr eaLnBrk="1" hangingPunct="1">
              <a:lnSpc>
                <a:spcPct val="80000"/>
              </a:lnSpc>
            </a:pPr>
            <a:endParaRPr lang="en-US" b="1" dirty="0"/>
          </a:p>
          <a:p>
            <a:pPr eaLnBrk="1" hangingPunct="1">
              <a:lnSpc>
                <a:spcPct val="80000"/>
              </a:lnSpc>
            </a:pPr>
            <a:r>
              <a:rPr lang="en-US" b="1" dirty="0"/>
              <a:t>To reduce the body oxygen requirements.</a:t>
            </a:r>
          </a:p>
          <a:p>
            <a:pPr eaLnBrk="1" hangingPunct="1">
              <a:lnSpc>
                <a:spcPct val="80000"/>
              </a:lnSpc>
            </a:pPr>
            <a:endParaRPr lang="en-US" b="1" dirty="0"/>
          </a:p>
          <a:p>
            <a:pPr eaLnBrk="1" hangingPunct="1">
              <a:lnSpc>
                <a:spcPct val="80000"/>
              </a:lnSpc>
            </a:pPr>
            <a:r>
              <a:rPr lang="en-US" b="1" dirty="0"/>
              <a:t>To decrease pain.</a:t>
            </a:r>
          </a:p>
          <a:p>
            <a:pPr eaLnBrk="1" hangingPunct="1">
              <a:lnSpc>
                <a:spcPct val="80000"/>
              </a:lnSpc>
            </a:pPr>
            <a:endParaRPr lang="en-US" b="1" dirty="0"/>
          </a:p>
          <a:p>
            <a:pPr eaLnBrk="1" hangingPunct="1">
              <a:lnSpc>
                <a:spcPct val="80000"/>
              </a:lnSpc>
            </a:pPr>
            <a:r>
              <a:rPr lang="en-US" b="1" dirty="0"/>
              <a:t>To support a weak ,exhausted, or febrile patient.</a:t>
            </a:r>
          </a:p>
          <a:p>
            <a:pPr eaLnBrk="1" hangingPunct="1">
              <a:lnSpc>
                <a:spcPct val="80000"/>
              </a:lnSpc>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1143000"/>
            <a:ext cx="8229600" cy="3429000"/>
          </a:xfrm>
        </p:spPr>
        <p:txBody>
          <a:bodyPr/>
          <a:lstStyle/>
          <a:p>
            <a:pPr marL="484632" eaLnBrk="1" fontAlgn="auto" hangingPunct="1">
              <a:spcAft>
                <a:spcPts val="0"/>
              </a:spcAft>
              <a:defRPr/>
            </a:pPr>
            <a:r>
              <a:rPr lang="en-US" sz="4800" i="1" dirty="0">
                <a:ln w="6350">
                  <a:solidFill>
                    <a:schemeClr val="accent1">
                      <a:shade val="43000"/>
                    </a:schemeClr>
                  </a:solidFill>
                </a:ln>
                <a:solidFill>
                  <a:schemeClr val="accent3">
                    <a:lumMod val="40000"/>
                    <a:lumOff val="60000"/>
                  </a:schemeClr>
                </a:solidFill>
                <a:effectLst>
                  <a:outerShdw blurRad="26000" dist="26000" dir="14500000" algn="tl" rotWithShape="0">
                    <a:srgbClr val="000000">
                      <a:alpha val="40000"/>
                    </a:srgbClr>
                  </a:outerShdw>
                </a:effectLst>
              </a:rPr>
              <a:t>Effect Of Altered Mobility</a:t>
            </a:r>
            <a:br>
              <a:rPr lang="en-US" sz="4800" i="1" dirty="0">
                <a:ln w="6350">
                  <a:solidFill>
                    <a:schemeClr val="accent1">
                      <a:shade val="43000"/>
                    </a:schemeClr>
                  </a:solidFill>
                </a:ln>
                <a:solidFill>
                  <a:schemeClr val="accent3">
                    <a:lumMod val="40000"/>
                    <a:lumOff val="60000"/>
                  </a:schemeClr>
                </a:solidFill>
                <a:effectLst>
                  <a:outerShdw blurRad="26000" dist="26000" dir="14500000" algn="tl" rotWithShape="0">
                    <a:srgbClr val="000000">
                      <a:alpha val="40000"/>
                    </a:srgbClr>
                  </a:outerShdw>
                </a:effectLst>
              </a:rPr>
            </a:br>
            <a:endParaRPr lang="en-US" sz="4800" i="1" dirty="0">
              <a:ln w="6350">
                <a:solidFill>
                  <a:schemeClr val="accent1">
                    <a:shade val="43000"/>
                  </a:schemeClr>
                </a:solidFill>
              </a:ln>
              <a:solidFill>
                <a:schemeClr val="accent3">
                  <a:lumMod val="40000"/>
                  <a:lumOff val="60000"/>
                </a:schemeClr>
              </a:solidFill>
              <a:effectLst>
                <a:outerShdw blurRad="26000" dist="26000" dir="14500000" algn="tl" rotWithShape="0">
                  <a:srgbClr val="000000">
                    <a:alpha val="40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685800"/>
            <a:ext cx="8229600" cy="981075"/>
          </a:xfrm>
        </p:spPr>
        <p:txBody>
          <a:bodyPr>
            <a:normAutofit fontScale="90000"/>
          </a:bodyPr>
          <a:lstStyle/>
          <a:p>
            <a:pPr marL="484632" algn="ctr" eaLnBrk="1" fontAlgn="auto" hangingPunct="1">
              <a:spcAft>
                <a:spcPts val="0"/>
              </a:spcAft>
              <a:defRPr/>
            </a:pPr>
            <a:r>
              <a:rPr lang="en-US" sz="53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t>Skeletal system</a:t>
            </a:r>
            <a:br>
              <a:rPr lang="en-US" sz="42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br>
            <a:endParaRPr lang="en-US" sz="42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endParaRPr>
          </a:p>
        </p:txBody>
      </p:sp>
      <p:sp>
        <p:nvSpPr>
          <p:cNvPr id="27650" name="Content Placeholder 2"/>
          <p:cNvSpPr>
            <a:spLocks noGrp="1"/>
          </p:cNvSpPr>
          <p:nvPr>
            <p:ph idx="4294967295"/>
          </p:nvPr>
        </p:nvSpPr>
        <p:spPr>
          <a:xfrm>
            <a:off x="0" y="1371600"/>
            <a:ext cx="8991600" cy="5486400"/>
          </a:xfrm>
        </p:spPr>
        <p:txBody>
          <a:bodyPr>
            <a:normAutofit/>
          </a:bodyPr>
          <a:lstStyle/>
          <a:p>
            <a:pPr marL="365760" indent="-256032" eaLnBrk="1" fontAlgn="auto" hangingPunct="1">
              <a:spcAft>
                <a:spcPts val="0"/>
              </a:spcAft>
              <a:buFont typeface="Wingdings" pitchFamily="2" charset="2"/>
              <a:buNone/>
              <a:defRPr/>
            </a:pPr>
            <a:r>
              <a:rPr lang="en-US" sz="3500" b="1" dirty="0">
                <a:solidFill>
                  <a:srgbClr val="C00000"/>
                </a:solidFill>
              </a:rPr>
              <a:t>Decreased muscle strength and tone</a:t>
            </a:r>
          </a:p>
          <a:p>
            <a:pPr marL="514350" indent="-514350" algn="just" eaLnBrk="1" fontAlgn="auto" hangingPunct="1">
              <a:spcAft>
                <a:spcPts val="0"/>
              </a:spcAft>
              <a:defRPr/>
            </a:pPr>
            <a:r>
              <a:rPr lang="en-US" sz="3500" b="1" dirty="0"/>
              <a:t>Disused may be accompanied by muscles atrophy, which is a decrease in muscles size.</a:t>
            </a:r>
          </a:p>
          <a:p>
            <a:pPr marL="365760" indent="-256032" eaLnBrk="1" fontAlgn="auto" hangingPunct="1">
              <a:spcAft>
                <a:spcPts val="0"/>
              </a:spcAft>
              <a:defRPr/>
            </a:pPr>
            <a:endParaRPr lang="en-US" sz="3500" b="1" dirty="0"/>
          </a:p>
          <a:p>
            <a:pPr marL="365760" indent="-256032" eaLnBrk="1" fontAlgn="auto" hangingPunct="1">
              <a:spcAft>
                <a:spcPts val="0"/>
              </a:spcAft>
              <a:defRPr/>
            </a:pPr>
            <a:r>
              <a:rPr lang="en-US" sz="3500" b="1" dirty="0"/>
              <a:t>Decrease in muscle strength may be so sever that the Patient can not support his body weight.</a:t>
            </a:r>
          </a:p>
          <a:p>
            <a:pPr marL="365760" indent="-256032" eaLnBrk="1" fontAlgn="auto" hangingPunct="1">
              <a:spcAft>
                <a:spcPts val="0"/>
              </a:spcAft>
              <a:buFont typeface="Wingdings" pitchFamily="2" charset="2"/>
              <a:buNone/>
              <a:defRPr/>
            </a:pPr>
            <a:endParaRPr lang="en-US" sz="35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685800"/>
            <a:ext cx="8229600" cy="1524000"/>
          </a:xfrm>
        </p:spPr>
        <p:txBody>
          <a:bodyPr>
            <a:normAutofit fontScale="90000"/>
          </a:bodyPr>
          <a:lstStyle/>
          <a:p>
            <a:pPr marL="484632" algn="ctr" eaLnBrk="1" fontAlgn="auto" hangingPunct="1">
              <a:spcAft>
                <a:spcPts val="0"/>
              </a:spcAft>
              <a:defRPr/>
            </a:pPr>
            <a:r>
              <a:rPr lang="en-US" sz="5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t>Skeletal system</a:t>
            </a:r>
            <a:br>
              <a:rPr lang="en-US" sz="5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br>
            <a:endParaRPr lang="en-US" sz="54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endParaRPr>
          </a:p>
        </p:txBody>
      </p:sp>
      <p:sp>
        <p:nvSpPr>
          <p:cNvPr id="30723" name="Content Placeholder 2"/>
          <p:cNvSpPr>
            <a:spLocks noGrp="1"/>
          </p:cNvSpPr>
          <p:nvPr>
            <p:ph idx="4294967295"/>
          </p:nvPr>
        </p:nvSpPr>
        <p:spPr>
          <a:xfrm>
            <a:off x="0" y="1882775"/>
            <a:ext cx="8610600" cy="4572000"/>
          </a:xfrm>
        </p:spPr>
        <p:txBody>
          <a:bodyPr/>
          <a:lstStyle/>
          <a:p>
            <a:pPr eaLnBrk="1" hangingPunct="1">
              <a:buFont typeface="Wingdings" pitchFamily="2" charset="2"/>
              <a:buNone/>
            </a:pPr>
            <a:r>
              <a:rPr lang="en-US" b="1">
                <a:solidFill>
                  <a:srgbClr val="C00000"/>
                </a:solidFill>
              </a:rPr>
              <a:t>Lack of Coordination</a:t>
            </a:r>
            <a:endParaRPr lang="en-US">
              <a:solidFill>
                <a:srgbClr val="C00000"/>
              </a:solidFill>
            </a:endParaRPr>
          </a:p>
          <a:p>
            <a:pPr eaLnBrk="1" hangingPunct="1">
              <a:buFont typeface="Wingdings" pitchFamily="2" charset="2"/>
              <a:buNone/>
            </a:pPr>
            <a:r>
              <a:rPr lang="en-US" sz="3500" b="1"/>
              <a:t>Lack of coordination occurs when neurological control and regulation of movement are impaired.</a:t>
            </a:r>
          </a:p>
          <a:p>
            <a:pPr eaLnBrk="1" hangingPunct="1"/>
            <a:endParaRPr lang="en-US" sz="35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8288"/>
            <a:ext cx="8229600" cy="1398587"/>
          </a:xfrm>
        </p:spPr>
        <p:txBody>
          <a:bodyPr/>
          <a:lstStyle/>
          <a:p>
            <a:pPr marL="484632" eaLnBrk="1" fontAlgn="auto" hangingPunct="1">
              <a:spcAft>
                <a:spcPts val="0"/>
              </a:spcAft>
              <a:defRPr/>
            </a:pPr>
            <a:r>
              <a:rPr lang="en-US" sz="42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t>Skeletal system</a:t>
            </a:r>
          </a:p>
        </p:txBody>
      </p:sp>
      <p:sp>
        <p:nvSpPr>
          <p:cNvPr id="33795" name="Content Placeholder 2"/>
          <p:cNvSpPr>
            <a:spLocks noGrp="1"/>
          </p:cNvSpPr>
          <p:nvPr>
            <p:ph idx="4294967295"/>
          </p:nvPr>
        </p:nvSpPr>
        <p:spPr>
          <a:xfrm>
            <a:off x="0" y="1371600"/>
            <a:ext cx="8610600" cy="5257800"/>
          </a:xfrm>
        </p:spPr>
        <p:txBody>
          <a:bodyPr/>
          <a:lstStyle/>
          <a:p>
            <a:pPr eaLnBrk="1" hangingPunct="1">
              <a:buFont typeface="Wingdings" pitchFamily="2" charset="2"/>
              <a:buNone/>
            </a:pPr>
            <a:r>
              <a:rPr lang="en-US" b="1" dirty="0">
                <a:solidFill>
                  <a:srgbClr val="C00000"/>
                </a:solidFill>
              </a:rPr>
              <a:t>Altered Gait</a:t>
            </a:r>
          </a:p>
          <a:p>
            <a:pPr eaLnBrk="1" hangingPunct="1">
              <a:buFont typeface="Wingdings" pitchFamily="2" charset="2"/>
              <a:buNone/>
            </a:pPr>
            <a:endParaRPr lang="en-US" dirty="0">
              <a:solidFill>
                <a:srgbClr val="FFFF00"/>
              </a:solidFill>
            </a:endParaRPr>
          </a:p>
          <a:p>
            <a:pPr eaLnBrk="1" hangingPunct="1"/>
            <a:r>
              <a:rPr lang="en-US" b="1" dirty="0"/>
              <a:t>Abnormal gait can affect the rhythm. steadiness, or speed of walking</a:t>
            </a:r>
          </a:p>
          <a:p>
            <a:pPr eaLnBrk="1" hangingPunct="1"/>
            <a:endParaRPr lang="en-US" b="1" dirty="0"/>
          </a:p>
          <a:p>
            <a:pPr eaLnBrk="1" hangingPunct="1"/>
            <a:r>
              <a:rPr lang="en-US" b="1" dirty="0"/>
              <a:t>An ataxic gait is characterized by staggering and unsteadiness.</a:t>
            </a:r>
          </a:p>
          <a:p>
            <a:pPr eaLnBrk="1" hangingPunct="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1295400"/>
          </a:xfrm>
        </p:spPr>
        <p:txBody>
          <a:bodyPr/>
          <a:lstStyle/>
          <a:p>
            <a:pPr marL="484632" eaLnBrk="1" fontAlgn="auto" hangingPunct="1">
              <a:spcAft>
                <a:spcPts val="0"/>
              </a:spcAft>
              <a:defRPr/>
            </a:pPr>
            <a:r>
              <a:rPr lang="en-US" sz="42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t>Skeletal system</a:t>
            </a:r>
          </a:p>
        </p:txBody>
      </p:sp>
      <p:sp>
        <p:nvSpPr>
          <p:cNvPr id="34819" name="Content Placeholder 2"/>
          <p:cNvSpPr>
            <a:spLocks noGrp="1"/>
          </p:cNvSpPr>
          <p:nvPr>
            <p:ph idx="4294967295"/>
          </p:nvPr>
        </p:nvSpPr>
        <p:spPr>
          <a:xfrm>
            <a:off x="0" y="990600"/>
            <a:ext cx="8915400" cy="5867400"/>
          </a:xfrm>
        </p:spPr>
        <p:txBody>
          <a:bodyPr/>
          <a:lstStyle/>
          <a:p>
            <a:pPr eaLnBrk="1" hangingPunct="1">
              <a:lnSpc>
                <a:spcPct val="90000"/>
              </a:lnSpc>
              <a:buFont typeface="Wingdings" pitchFamily="2" charset="2"/>
              <a:buNone/>
            </a:pPr>
            <a:r>
              <a:rPr lang="en-US" sz="2500" b="1" dirty="0">
                <a:solidFill>
                  <a:srgbClr val="C00000"/>
                </a:solidFill>
              </a:rPr>
              <a:t>Decreased Joint Flexibility</a:t>
            </a:r>
            <a:endParaRPr lang="en-US" sz="2500" dirty="0">
              <a:solidFill>
                <a:srgbClr val="C00000"/>
              </a:solidFill>
            </a:endParaRPr>
          </a:p>
          <a:p>
            <a:pPr eaLnBrk="1" hangingPunct="1">
              <a:lnSpc>
                <a:spcPct val="90000"/>
              </a:lnSpc>
            </a:pPr>
            <a:r>
              <a:rPr lang="en-US" sz="2500" b="1" u="sng" dirty="0"/>
              <a:t>Decreased joint flexibility </a:t>
            </a:r>
            <a:r>
              <a:rPr lang="en-US" sz="2500" b="1" dirty="0"/>
              <a:t>typically occurs with altered mobility because decreased movement causes joints to stiffness. </a:t>
            </a:r>
          </a:p>
          <a:p>
            <a:pPr eaLnBrk="1" hangingPunct="1">
              <a:lnSpc>
                <a:spcPct val="90000"/>
              </a:lnSpc>
            </a:pPr>
            <a:r>
              <a:rPr lang="en-US" sz="2500" b="1" u="sng" dirty="0"/>
              <a:t>Normal ROM decreases</a:t>
            </a:r>
            <a:r>
              <a:rPr lang="en-US" sz="2500" b="1" dirty="0"/>
              <a:t>, because fibrosis and fixation affect the joint structures. </a:t>
            </a:r>
          </a:p>
          <a:p>
            <a:pPr eaLnBrk="1" hangingPunct="1">
              <a:lnSpc>
                <a:spcPct val="90000"/>
              </a:lnSpc>
            </a:pPr>
            <a:r>
              <a:rPr lang="en-US" sz="2500" b="1" u="sng" dirty="0"/>
              <a:t>Muscles atrophy </a:t>
            </a:r>
            <a:r>
              <a:rPr lang="en-US" sz="2500" b="1" dirty="0"/>
              <a:t>when they do not regularly shorten and lengthen during normal muscle contraction. Initially, decreased flexibility and altered ROM occur in affected joints, but if the joints remain immobilized, contractures can occur. </a:t>
            </a:r>
          </a:p>
          <a:p>
            <a:pPr eaLnBrk="1" hangingPunct="1">
              <a:lnSpc>
                <a:spcPct val="90000"/>
              </a:lnSpc>
            </a:pPr>
            <a:r>
              <a:rPr lang="en-US" sz="2500" b="1" dirty="0">
                <a:solidFill>
                  <a:srgbClr val="C00000"/>
                </a:solidFill>
              </a:rPr>
              <a:t>A contracture: </a:t>
            </a:r>
            <a:r>
              <a:rPr lang="en-US" sz="2500" b="1" dirty="0"/>
              <a:t>is the progressive shortening of a muscle and loss of joint mobility resulting from fibrotic changes in the tissues surrounding the joint.</a:t>
            </a:r>
          </a:p>
          <a:p>
            <a:pPr eaLnBrk="1" hangingPunct="1">
              <a:lnSpc>
                <a:spcPct val="90000"/>
              </a:lnSpc>
            </a:pPr>
            <a:endParaRPr lang="en-US" sz="25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229600" cy="1219200"/>
          </a:xfrm>
        </p:spPr>
        <p:txBody>
          <a:bodyPr/>
          <a:lstStyle/>
          <a:p>
            <a:pPr marL="484632" eaLnBrk="1" fontAlgn="auto" hangingPunct="1">
              <a:spcAft>
                <a:spcPts val="0"/>
              </a:spcAft>
              <a:defRPr/>
            </a:pPr>
            <a:r>
              <a:rPr lang="en-US" sz="4200" dirty="0">
                <a:ln w="6350">
                  <a:solidFill>
                    <a:schemeClr val="accent1">
                      <a:shade val="43000"/>
                    </a:schemeClr>
                  </a:solidFill>
                </a:ln>
                <a:solidFill>
                  <a:srgbClr val="FFFF00"/>
                </a:solidFill>
                <a:effectLst>
                  <a:outerShdw blurRad="26000" dist="26000" dir="14500000" algn="tl" rotWithShape="0">
                    <a:srgbClr val="000000">
                      <a:alpha val="40000"/>
                    </a:srgbClr>
                  </a:outerShdw>
                </a:effectLst>
              </a:rPr>
              <a:t>Skeletal system</a:t>
            </a:r>
          </a:p>
        </p:txBody>
      </p:sp>
      <p:sp>
        <p:nvSpPr>
          <p:cNvPr id="35843" name="Content Placeholder 2"/>
          <p:cNvSpPr>
            <a:spLocks noGrp="1"/>
          </p:cNvSpPr>
          <p:nvPr>
            <p:ph idx="4294967295"/>
          </p:nvPr>
        </p:nvSpPr>
        <p:spPr>
          <a:xfrm>
            <a:off x="0" y="990600"/>
            <a:ext cx="8915400" cy="5867400"/>
          </a:xfrm>
        </p:spPr>
        <p:txBody>
          <a:bodyPr/>
          <a:lstStyle/>
          <a:p>
            <a:pPr eaLnBrk="1" hangingPunct="1">
              <a:lnSpc>
                <a:spcPct val="90000"/>
              </a:lnSpc>
              <a:buFont typeface="Wingdings" pitchFamily="2" charset="2"/>
              <a:buNone/>
            </a:pPr>
            <a:r>
              <a:rPr lang="en-US" b="1" dirty="0">
                <a:solidFill>
                  <a:srgbClr val="C00000"/>
                </a:solidFill>
              </a:rPr>
              <a:t>Pain on movement</a:t>
            </a:r>
            <a:endParaRPr lang="en-US" dirty="0">
              <a:solidFill>
                <a:srgbClr val="C00000"/>
              </a:solidFill>
            </a:endParaRPr>
          </a:p>
          <a:p>
            <a:pPr eaLnBrk="1" hangingPunct="1">
              <a:lnSpc>
                <a:spcPct val="90000"/>
              </a:lnSpc>
            </a:pPr>
            <a:r>
              <a:rPr lang="en-US" sz="2400" b="1" dirty="0"/>
              <a:t>Impaired mobility is often caused or accompanied by pain on movement. </a:t>
            </a:r>
          </a:p>
          <a:p>
            <a:pPr algn="just" eaLnBrk="1" hangingPunct="1">
              <a:lnSpc>
                <a:spcPct val="90000"/>
              </a:lnSpc>
            </a:pPr>
            <a:endParaRPr lang="en-US" sz="2400" b="1" dirty="0"/>
          </a:p>
          <a:p>
            <a:pPr eaLnBrk="1" hangingPunct="1">
              <a:lnSpc>
                <a:spcPct val="90000"/>
              </a:lnSpc>
            </a:pPr>
            <a:r>
              <a:rPr lang="en-US" sz="2400" b="1" dirty="0"/>
              <a:t>Pain can result from physical injury, as in sprains, strains, or torn ligaments, or it may result from degenerative and inflammatory processes. </a:t>
            </a:r>
          </a:p>
          <a:p>
            <a:pPr eaLnBrk="1" hangingPunct="1">
              <a:lnSpc>
                <a:spcPct val="90000"/>
              </a:lnSpc>
            </a:pPr>
            <a:endParaRPr lang="en-US" sz="2400" b="1" dirty="0"/>
          </a:p>
          <a:p>
            <a:pPr eaLnBrk="1" hangingPunct="1">
              <a:lnSpc>
                <a:spcPct val="90000"/>
              </a:lnSpc>
            </a:pPr>
            <a:r>
              <a:rPr lang="en-US" sz="2400" b="1" dirty="0"/>
              <a:t>Osteoarthritis (degeneration of the </a:t>
            </a:r>
            <a:r>
              <a:rPr lang="en-US" sz="2400" b="1" dirty="0" err="1"/>
              <a:t>articular</a:t>
            </a:r>
            <a:r>
              <a:rPr lang="en-US" sz="2400" b="1" dirty="0"/>
              <a:t> surface of weight-bearing joints) and rheumatoid arthritis (an inflammatory disorder that affects joints) are two common disorders that limit mobility secondary to discomfort/ pain on movement.</a:t>
            </a:r>
          </a:p>
          <a:p>
            <a:pPr eaLnBrk="1" hangingPunct="1">
              <a:lnSpc>
                <a:spcPct val="90000"/>
              </a:lnSpc>
            </a:pP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1_Verve">
      <a:majorFont>
        <a:latin typeface=""/>
        <a:ea typeface=""/>
        <a:cs typeface=""/>
      </a:majorFont>
      <a:minorFont>
        <a:latin typeface=""/>
        <a:ea typeface=""/>
        <a:cs typeface=""/>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Verve</Template>
  <TotalTime>778</TotalTime>
  <Words>1475</Words>
  <Application>Microsoft Office PowerPoint</Application>
  <PresentationFormat>On-screen Show (4:3)</PresentationFormat>
  <Paragraphs>131</Paragraphs>
  <Slides>28</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28</vt:i4>
      </vt:variant>
    </vt:vector>
  </HeadingPairs>
  <TitlesOfParts>
    <vt:vector size="39" baseType="lpstr">
      <vt:lpstr>Arial</vt:lpstr>
      <vt:lpstr>Calibri</vt:lpstr>
      <vt:lpstr>Century Gothic</vt:lpstr>
      <vt:lpstr>Lucida Sans Unicode</vt:lpstr>
      <vt:lpstr>Times New Roman</vt:lpstr>
      <vt:lpstr>Verdana</vt:lpstr>
      <vt:lpstr>Wingdings</vt:lpstr>
      <vt:lpstr>Wingdings 2</vt:lpstr>
      <vt:lpstr>Wingdings 3</vt:lpstr>
      <vt:lpstr>1_Verve</vt:lpstr>
      <vt:lpstr>Concourse</vt:lpstr>
      <vt:lpstr>Immobility </vt:lpstr>
      <vt:lpstr>Factors affecting normal mobility</vt:lpstr>
      <vt:lpstr>PowerPoint Presentation</vt:lpstr>
      <vt:lpstr>Effect Of Altered Mobility </vt:lpstr>
      <vt:lpstr>Skeletal system </vt:lpstr>
      <vt:lpstr>Skeletal system </vt:lpstr>
      <vt:lpstr>Skeletal system</vt:lpstr>
      <vt:lpstr>Skeletal system</vt:lpstr>
      <vt:lpstr>Skeletal system</vt:lpstr>
      <vt:lpstr>Skeletal system</vt:lpstr>
      <vt:lpstr>Skeletal system</vt:lpstr>
      <vt:lpstr>CARDIOVASCULAR SYSTEM</vt:lpstr>
      <vt:lpstr>CARDIOVASCULAR SYSTEM</vt:lpstr>
      <vt:lpstr>PowerPoint Presentation</vt:lpstr>
      <vt:lpstr>CARDIOVASCULAR SYSTEM</vt:lpstr>
      <vt:lpstr>CARDIOVASCULAR SYSTEM</vt:lpstr>
      <vt:lpstr>CARDIOVASCULAR SYSTEM</vt:lpstr>
      <vt:lpstr>Respiratory system   </vt:lpstr>
      <vt:lpstr>Decreased Lung Expansion </vt:lpstr>
      <vt:lpstr>Respiratory system</vt:lpstr>
      <vt:lpstr>Nutrition and Metabolism </vt:lpstr>
      <vt:lpstr>Nutrition and Metabolism </vt:lpstr>
      <vt:lpstr>Immune system </vt:lpstr>
      <vt:lpstr>SKIN </vt:lpstr>
      <vt:lpstr>Sleep and Rest </vt:lpstr>
      <vt:lpstr>Impact on Activities of Daily Living </vt:lpstr>
      <vt:lpstr>Impact on Activities of Daily Living</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Immobility</dc:title>
  <dc:creator>NETFLO</dc:creator>
  <cp:lastModifiedBy>Kartik Rathod</cp:lastModifiedBy>
  <cp:revision>64</cp:revision>
  <dcterms:created xsi:type="dcterms:W3CDTF">2006-08-16T00:00:00Z</dcterms:created>
  <dcterms:modified xsi:type="dcterms:W3CDTF">2024-06-18T11:07:31Z</dcterms:modified>
</cp:coreProperties>
</file>